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2" r:id="rId6"/>
    <p:sldId id="260" r:id="rId7"/>
    <p:sldId id="266" r:id="rId8"/>
    <p:sldId id="267" r:id="rId9"/>
    <p:sldId id="263" r:id="rId10"/>
    <p:sldId id="265" r:id="rId11"/>
    <p:sldId id="268"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1410"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349B58-5FCB-4DEC-85A7-51C42718888D}" type="datetimeFigureOut">
              <a:rPr lang="id-ID" smtClean="0"/>
              <a:t>08/06/2020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994834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349B58-5FCB-4DEC-85A7-51C42718888D}" type="datetimeFigureOut">
              <a:rPr lang="id-ID" smtClean="0"/>
              <a:t>08/06/2020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2062560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349B58-5FCB-4DEC-85A7-51C42718888D}" type="datetimeFigureOut">
              <a:rPr lang="id-ID" smtClean="0"/>
              <a:t>08/06/2020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375952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349B58-5FCB-4DEC-85A7-51C42718888D}" type="datetimeFigureOut">
              <a:rPr lang="id-ID" smtClean="0"/>
              <a:t>08/06/2020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3770778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349B58-5FCB-4DEC-85A7-51C42718888D}" type="datetimeFigureOut">
              <a:rPr lang="id-ID" smtClean="0"/>
              <a:t>08/06/2020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83631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349B58-5FCB-4DEC-85A7-51C42718888D}" type="datetimeFigureOut">
              <a:rPr lang="id-ID" smtClean="0"/>
              <a:t>08/06/2020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139261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349B58-5FCB-4DEC-85A7-51C42718888D}" type="datetimeFigureOut">
              <a:rPr lang="id-ID" smtClean="0"/>
              <a:t>08/06/2020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298415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349B58-5FCB-4DEC-85A7-51C42718888D}" type="datetimeFigureOut">
              <a:rPr lang="id-ID" smtClean="0"/>
              <a:t>08/06/2020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375966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49B58-5FCB-4DEC-85A7-51C42718888D}" type="datetimeFigureOut">
              <a:rPr lang="id-ID" smtClean="0"/>
              <a:t>08/06/2020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3494674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49B58-5FCB-4DEC-85A7-51C42718888D}" type="datetimeFigureOut">
              <a:rPr lang="id-ID" smtClean="0"/>
              <a:t>08/06/2020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346411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49B58-5FCB-4DEC-85A7-51C42718888D}" type="datetimeFigureOut">
              <a:rPr lang="id-ID" smtClean="0"/>
              <a:t>08/06/2020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75CF947-FE5F-4B24-8673-0E3ADECB60A6}" type="slidenum">
              <a:rPr lang="id-ID" smtClean="0"/>
              <a:t>‹#›</a:t>
            </a:fld>
            <a:endParaRPr lang="id-ID"/>
          </a:p>
        </p:txBody>
      </p:sp>
    </p:spTree>
    <p:extLst>
      <p:ext uri="{BB962C8B-B14F-4D97-AF65-F5344CB8AC3E}">
        <p14:creationId xmlns:p14="http://schemas.microsoft.com/office/powerpoint/2010/main" val="1818524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49B58-5FCB-4DEC-85A7-51C42718888D}" type="datetimeFigureOut">
              <a:rPr lang="id-ID" smtClean="0"/>
              <a:t>08/06/2020</a:t>
            </a:fld>
            <a:endParaRPr lang="id-ID"/>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CF947-FE5F-4B24-8673-0E3ADECB60A6}" type="slidenum">
              <a:rPr lang="id-ID" smtClean="0"/>
              <a:t>‹#›</a:t>
            </a:fld>
            <a:endParaRPr lang="id-ID"/>
          </a:p>
        </p:txBody>
      </p:sp>
    </p:spTree>
    <p:extLst>
      <p:ext uri="{BB962C8B-B14F-4D97-AF65-F5344CB8AC3E}">
        <p14:creationId xmlns:p14="http://schemas.microsoft.com/office/powerpoint/2010/main" val="1056737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adiopaedia.org/" TargetMode="External"/><Relationship Id="rId2" Type="http://schemas.openxmlformats.org/officeDocument/2006/relationships/hyperlink" Target="https://radiopaedia.org/users/crushergradient?lang=u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term=Butz%20GW%5bAuthor%5d&amp;cauthor=true&amp;cauthor_uid=13916392" TargetMode="External"/><Relationship Id="rId2" Type="http://schemas.openxmlformats.org/officeDocument/2006/relationships/hyperlink" Target="https://www.ncbi.nlm.nih.gov/pubmed/?term=Starzl%20TE%5bAuthor%5d&amp;cauthor=true&amp;cauthor_uid=13916392" TargetMode="External"/><Relationship Id="rId1" Type="http://schemas.openxmlformats.org/officeDocument/2006/relationships/slideLayout" Target="../slideLayouts/slideLayout2.xml"/><Relationship Id="rId5" Type="http://schemas.openxmlformats.org/officeDocument/2006/relationships/hyperlink" Target="https://www.ncbi.nlm.nih.gov/sars-cov-2/" TargetMode="External"/><Relationship Id="rId4" Type="http://schemas.openxmlformats.org/officeDocument/2006/relationships/hyperlink" Target="https://www.ncbi.nlm.nih.gov/pubmed/?term=Hartman%20CF%5bAuthor%5d&amp;cauthor=true&amp;cauthor_uid=1391639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ciencedirect.com/" TargetMode="External"/><Relationship Id="rId2" Type="http://schemas.openxmlformats.org/officeDocument/2006/relationships/hyperlink" Target="https://www.sciencedirect.com/science/article/pii/B978032342878100018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ciencedirect.com/" TargetMode="External"/><Relationship Id="rId2" Type="http://schemas.openxmlformats.org/officeDocument/2006/relationships/hyperlink" Target="https://www.sciencedirect.com/science/article/pii/B978032342878100018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adiopaedia.org/" TargetMode="External"/><Relationship Id="rId2" Type="http://schemas.openxmlformats.org/officeDocument/2006/relationships/hyperlink" Target="https://radiopaedia.org/users/crushergradient?lang=u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hindawi.com/journal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hindawi.com/journal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040545"/>
          </a:xfrm>
        </p:spPr>
        <p:txBody>
          <a:bodyPr>
            <a:normAutofit fontScale="90000"/>
          </a:bodyPr>
          <a:lstStyle/>
          <a:p>
            <a:r>
              <a:rPr lang="id-ID" b="1" dirty="0" smtClean="0">
                <a:latin typeface="Arial" panose="020B0604020202020204" pitchFamily="34" charset="0"/>
                <a:cs typeface="Arial" panose="020B0604020202020204" pitchFamily="34" charset="0"/>
              </a:rPr>
              <a:t>BLIND LOOP SYNDROME </a:t>
            </a:r>
            <a:endParaRPr lang="id-ID"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r>
              <a:rPr lang="id-ID" dirty="0" smtClean="0"/>
              <a:t>Presented by dr. M.Singgih</a:t>
            </a:r>
            <a:endParaRPr lang="id-ID" dirty="0"/>
          </a:p>
        </p:txBody>
      </p:sp>
    </p:spTree>
    <p:extLst>
      <p:ext uri="{BB962C8B-B14F-4D97-AF65-F5344CB8AC3E}">
        <p14:creationId xmlns:p14="http://schemas.microsoft.com/office/powerpoint/2010/main" val="639779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845" y="211015"/>
            <a:ext cx="8757139" cy="6453554"/>
          </a:xfrm>
        </p:spPr>
        <p:txBody>
          <a:bodyPr>
            <a:normAutofit/>
          </a:bodyPr>
          <a:lstStyle/>
          <a:p>
            <a:pPr marL="0" indent="0">
              <a:buNone/>
            </a:pPr>
            <a:r>
              <a:rPr lang="id-ID" sz="3000" b="1" dirty="0" smtClean="0">
                <a:latin typeface="Arial" panose="020B0604020202020204" pitchFamily="34" charset="0"/>
                <a:cs typeface="Arial" panose="020B0604020202020204" pitchFamily="34" charset="0"/>
              </a:rPr>
              <a:t>Treatment ;</a:t>
            </a:r>
          </a:p>
          <a:p>
            <a:pPr marL="0" indent="0">
              <a:buNone/>
            </a:pPr>
            <a:r>
              <a:rPr lang="id-ID" sz="3000" dirty="0" smtClean="0">
                <a:latin typeface="Arial" panose="020B0604020202020204" pitchFamily="34" charset="0"/>
                <a:cs typeface="Arial" panose="020B0604020202020204" pitchFamily="34" charset="0"/>
              </a:rPr>
              <a:t>antibiotik </a:t>
            </a:r>
          </a:p>
          <a:p>
            <a:pPr marL="0" indent="0">
              <a:buNone/>
            </a:pPr>
            <a:r>
              <a:rPr lang="id-ID" sz="3000" dirty="0" smtClean="0">
                <a:latin typeface="Arial" panose="020B0604020202020204" pitchFamily="34" charset="0"/>
                <a:cs typeface="Arial" panose="020B0604020202020204" pitchFamily="34" charset="0"/>
              </a:rPr>
              <a:t>suplemen </a:t>
            </a:r>
            <a:r>
              <a:rPr lang="id-ID" sz="3000" dirty="0">
                <a:latin typeface="Arial" panose="020B0604020202020204" pitchFamily="34" charset="0"/>
                <a:cs typeface="Arial" panose="020B0604020202020204" pitchFamily="34" charset="0"/>
              </a:rPr>
              <a:t>vitamin B12. </a:t>
            </a:r>
            <a:endParaRPr lang="id-ID" sz="3000" dirty="0" smtClean="0">
              <a:latin typeface="Arial" panose="020B0604020202020204" pitchFamily="34" charset="0"/>
              <a:cs typeface="Arial" panose="020B0604020202020204" pitchFamily="34" charset="0"/>
            </a:endParaRPr>
          </a:p>
          <a:p>
            <a:pPr marL="0" indent="0">
              <a:buNone/>
            </a:pPr>
            <a:endParaRPr lang="id-ID" sz="3000" dirty="0" smtClean="0">
              <a:latin typeface="Arial" panose="020B0604020202020204" pitchFamily="34" charset="0"/>
              <a:cs typeface="Arial" panose="020B0604020202020204" pitchFamily="34" charset="0"/>
            </a:endParaRPr>
          </a:p>
          <a:p>
            <a:pPr marL="0" indent="0">
              <a:buNone/>
            </a:pPr>
            <a:r>
              <a:rPr lang="id-ID" sz="3000" dirty="0" smtClean="0">
                <a:latin typeface="Arial" panose="020B0604020202020204" pitchFamily="34" charset="0"/>
                <a:cs typeface="Arial" panose="020B0604020202020204" pitchFamily="34" charset="0"/>
              </a:rPr>
              <a:t>Jika </a:t>
            </a:r>
            <a:r>
              <a:rPr lang="id-ID" sz="3000" dirty="0">
                <a:latin typeface="Arial" panose="020B0604020202020204" pitchFamily="34" charset="0"/>
                <a:cs typeface="Arial" panose="020B0604020202020204" pitchFamily="34" charset="0"/>
              </a:rPr>
              <a:t>antibiotik tidak efektif, operasi mungkin diperlukan untuk membantu aliran makanan melalui usus.</a:t>
            </a:r>
          </a:p>
        </p:txBody>
      </p:sp>
      <p:sp>
        <p:nvSpPr>
          <p:cNvPr id="7" name="Rectangle 6"/>
          <p:cNvSpPr/>
          <p:nvPr/>
        </p:nvSpPr>
        <p:spPr>
          <a:xfrm>
            <a:off x="87922" y="6150114"/>
            <a:ext cx="8932984" cy="553998"/>
          </a:xfrm>
          <a:prstGeom prst="rect">
            <a:avLst/>
          </a:prstGeom>
        </p:spPr>
        <p:txBody>
          <a:bodyPr wrap="square">
            <a:spAutoFit/>
          </a:bodyPr>
          <a:lstStyle/>
          <a:p>
            <a:pPr fontAlgn="base"/>
            <a:r>
              <a:rPr lang="id-ID" sz="1000" dirty="0">
                <a:hlinkClick r:id="rId2"/>
              </a:rPr>
              <a:t>Dr Matt A. Morgan</a:t>
            </a:r>
            <a:r>
              <a:rPr lang="id-ID" sz="1000" dirty="0"/>
              <a:t>  et al.</a:t>
            </a:r>
          </a:p>
          <a:p>
            <a:pPr fontAlgn="base"/>
            <a:r>
              <a:rPr lang="id-ID" sz="1000" b="1" dirty="0"/>
              <a:t>Blind loop syndrome</a:t>
            </a:r>
          </a:p>
          <a:p>
            <a:pPr fontAlgn="base"/>
            <a:r>
              <a:rPr lang="id-ID" sz="1000">
                <a:hlinkClick r:id="rId3"/>
              </a:rPr>
              <a:t>https://radiopaedia.org</a:t>
            </a:r>
            <a:endParaRPr lang="id-ID" sz="1000" dirty="0"/>
          </a:p>
        </p:txBody>
      </p:sp>
    </p:spTree>
    <p:extLst>
      <p:ext uri="{BB962C8B-B14F-4D97-AF65-F5344CB8AC3E}">
        <p14:creationId xmlns:p14="http://schemas.microsoft.com/office/powerpoint/2010/main" val="1309345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233" y="2440111"/>
            <a:ext cx="8251581" cy="1325563"/>
          </a:xfrm>
        </p:spPr>
        <p:txBody>
          <a:bodyPr>
            <a:noAutofit/>
          </a:bodyPr>
          <a:lstStyle/>
          <a:p>
            <a:r>
              <a:rPr lang="id-ID" sz="8800" b="1" dirty="0" smtClean="0">
                <a:effectLst>
                  <a:reflection blurRad="6350" stA="55000" endA="300" endPos="45500" dir="5400000" sy="-100000" algn="bl" rotWithShape="0"/>
                </a:effectLst>
                <a:latin typeface="Arial" panose="020B0604020202020204" pitchFamily="34" charset="0"/>
                <a:cs typeface="Arial" panose="020B0604020202020204" pitchFamily="34" charset="0"/>
              </a:rPr>
              <a:t>TERIMAKASIH</a:t>
            </a:r>
            <a:endParaRPr lang="id-ID" sz="8800" b="1" dirty="0">
              <a:effectLst>
                <a:reflection blurRad="6350" stA="55000" endA="300" endPos="45500" dir="5400000" sy="-100000" algn="bl" rotWithShape="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2633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9" y="298938"/>
            <a:ext cx="8651631" cy="6559062"/>
          </a:xfrm>
        </p:spPr>
        <p:txBody>
          <a:bodyPr>
            <a:noAutofit/>
          </a:bodyPr>
          <a:lstStyle/>
          <a:p>
            <a:r>
              <a:rPr lang="id-ID" sz="3200" b="1" dirty="0">
                <a:latin typeface="Arial" panose="020B0604020202020204" pitchFamily="34" charset="0"/>
                <a:cs typeface="Arial" panose="020B0604020202020204" pitchFamily="34" charset="0"/>
              </a:rPr>
              <a:t>Definisi :</a:t>
            </a:r>
          </a:p>
          <a:p>
            <a:pPr marL="263525" indent="0">
              <a:buNone/>
            </a:pPr>
            <a:r>
              <a:rPr lang="id-ID" sz="3000" dirty="0" smtClean="0">
                <a:latin typeface="Arial" panose="020B0604020202020204" pitchFamily="34" charset="0"/>
                <a:cs typeface="Arial" panose="020B0604020202020204" pitchFamily="34" charset="0"/>
              </a:rPr>
              <a:t>Blind </a:t>
            </a:r>
            <a:r>
              <a:rPr lang="id-ID" sz="3000" dirty="0">
                <a:latin typeface="Arial" panose="020B0604020202020204" pitchFamily="34" charset="0"/>
                <a:cs typeface="Arial" panose="020B0604020202020204" pitchFamily="34" charset="0"/>
              </a:rPr>
              <a:t>loop syndrome terjadi ketika bagian dari usus kecil membentuk loop yang </a:t>
            </a:r>
            <a:r>
              <a:rPr lang="id-ID" sz="3000" dirty="0" smtClean="0">
                <a:latin typeface="Arial" panose="020B0604020202020204" pitchFamily="34" charset="0"/>
                <a:cs typeface="Arial" panose="020B0604020202020204" pitchFamily="34" charset="0"/>
              </a:rPr>
              <a:t>tidak dilewati dan atau makanan bergerak lambat selama </a:t>
            </a:r>
            <a:r>
              <a:rPr lang="id-ID" sz="3000" dirty="0">
                <a:latin typeface="Arial" panose="020B0604020202020204" pitchFamily="34" charset="0"/>
                <a:cs typeface="Arial" panose="020B0604020202020204" pitchFamily="34" charset="0"/>
              </a:rPr>
              <a:t>pencernaan. </a:t>
            </a:r>
            <a:endParaRPr lang="id-ID" sz="3000" dirty="0" smtClean="0">
              <a:latin typeface="Arial" panose="020B0604020202020204" pitchFamily="34" charset="0"/>
              <a:cs typeface="Arial" panose="020B0604020202020204" pitchFamily="34" charset="0"/>
            </a:endParaRPr>
          </a:p>
          <a:p>
            <a:pPr marL="263525" indent="0">
              <a:buNone/>
            </a:pPr>
            <a:endParaRPr lang="id-ID" sz="3000" dirty="0">
              <a:latin typeface="Arial" panose="020B0604020202020204" pitchFamily="34" charset="0"/>
              <a:cs typeface="Arial" panose="020B0604020202020204" pitchFamily="34" charset="0"/>
            </a:endParaRPr>
          </a:p>
          <a:p>
            <a:pPr marL="263525" indent="0">
              <a:buNone/>
            </a:pPr>
            <a:r>
              <a:rPr lang="id-ID" sz="3000" dirty="0" smtClean="0">
                <a:latin typeface="Arial" panose="020B0604020202020204" pitchFamily="34" charset="0"/>
                <a:cs typeface="Arial" panose="020B0604020202020204" pitchFamily="34" charset="0"/>
                <a:sym typeface="Wingdings" panose="05000000000000000000" pitchFamily="2" charset="2"/>
              </a:rPr>
              <a:t></a:t>
            </a:r>
            <a:r>
              <a:rPr lang="id-ID" sz="3000" dirty="0" smtClean="0">
                <a:latin typeface="Arial" panose="020B0604020202020204" pitchFamily="34" charset="0"/>
                <a:cs typeface="Arial" panose="020B0604020202020204" pitchFamily="34" charset="0"/>
              </a:rPr>
              <a:t>berkembang </a:t>
            </a:r>
            <a:r>
              <a:rPr lang="id-ID" sz="3000" dirty="0">
                <a:latin typeface="Arial" panose="020B0604020202020204" pitchFamily="34" charset="0"/>
                <a:cs typeface="Arial" panose="020B0604020202020204" pitchFamily="34" charset="0"/>
              </a:rPr>
              <a:t>biak </a:t>
            </a:r>
            <a:r>
              <a:rPr lang="id-ID" sz="3000" dirty="0" smtClean="0">
                <a:latin typeface="Arial" panose="020B0604020202020204" pitchFamily="34" charset="0"/>
                <a:cs typeface="Arial" panose="020B0604020202020204" pitchFamily="34" charset="0"/>
              </a:rPr>
              <a:t>bakteri </a:t>
            </a:r>
            <a:r>
              <a:rPr lang="id-ID" sz="3000" dirty="0" smtClean="0">
                <a:latin typeface="Arial" panose="020B0604020202020204" pitchFamily="34" charset="0"/>
                <a:cs typeface="Arial" panose="020B0604020202020204" pitchFamily="34" charset="0"/>
                <a:sym typeface="Wingdings" panose="05000000000000000000" pitchFamily="2" charset="2"/>
              </a:rPr>
              <a:t> </a:t>
            </a:r>
            <a:r>
              <a:rPr lang="id-ID" sz="3000" dirty="0" smtClean="0">
                <a:latin typeface="Arial" panose="020B0604020202020204" pitchFamily="34" charset="0"/>
                <a:cs typeface="Arial" panose="020B0604020202020204" pitchFamily="34" charset="0"/>
              </a:rPr>
              <a:t>diare </a:t>
            </a:r>
            <a:r>
              <a:rPr lang="id-ID" sz="3000" dirty="0">
                <a:latin typeface="Arial" panose="020B0604020202020204" pitchFamily="34" charset="0"/>
                <a:cs typeface="Arial" panose="020B0604020202020204" pitchFamily="34" charset="0"/>
              </a:rPr>
              <a:t>dan dapat menyebabkan penurunan berat badan dan gizi buruk.</a:t>
            </a:r>
          </a:p>
          <a:p>
            <a:pPr marL="0" indent="0">
              <a:buNone/>
            </a:pPr>
            <a:r>
              <a:rPr lang="id-ID" sz="3200" dirty="0">
                <a:latin typeface="Arial" panose="020B0604020202020204" pitchFamily="34" charset="0"/>
                <a:cs typeface="Arial" panose="020B0604020202020204" pitchFamily="34" charset="0"/>
              </a:rPr>
              <a:t/>
            </a:r>
            <a:br>
              <a:rPr lang="id-ID" sz="3200" dirty="0">
                <a:latin typeface="Arial" panose="020B0604020202020204" pitchFamily="34" charset="0"/>
                <a:cs typeface="Arial" panose="020B0604020202020204" pitchFamily="34" charset="0"/>
              </a:rPr>
            </a:br>
            <a:endParaRPr lang="id-ID" sz="3200" dirty="0" smtClean="0">
              <a:latin typeface="Arial" panose="020B0604020202020204" pitchFamily="34" charset="0"/>
              <a:cs typeface="Arial" panose="020B0604020202020204" pitchFamily="34" charset="0"/>
            </a:endParaRPr>
          </a:p>
          <a:p>
            <a:pPr marL="0" indent="0">
              <a:buNone/>
              <a:tabLst>
                <a:tab pos="176213" algn="l"/>
              </a:tabLst>
            </a:pPr>
            <a:r>
              <a:rPr lang="id-ID" sz="3200" dirty="0" smtClean="0">
                <a:latin typeface="Arial" panose="020B0604020202020204" pitchFamily="34" charset="0"/>
                <a:cs typeface="Arial" panose="020B0604020202020204" pitchFamily="34" charset="0"/>
              </a:rPr>
              <a:t>	 </a:t>
            </a:r>
            <a:endParaRPr lang="id-ID" sz="3200" dirty="0">
              <a:latin typeface="Arial" panose="020B0604020202020204" pitchFamily="34" charset="0"/>
              <a:cs typeface="Arial" panose="020B0604020202020204" pitchFamily="34" charset="0"/>
            </a:endParaRPr>
          </a:p>
        </p:txBody>
      </p:sp>
      <p:sp>
        <p:nvSpPr>
          <p:cNvPr id="4" name="Rectangle 3"/>
          <p:cNvSpPr/>
          <p:nvPr/>
        </p:nvSpPr>
        <p:spPr>
          <a:xfrm>
            <a:off x="87922" y="6150114"/>
            <a:ext cx="8932984" cy="707886"/>
          </a:xfrm>
          <a:prstGeom prst="rect">
            <a:avLst/>
          </a:prstGeom>
        </p:spPr>
        <p:txBody>
          <a:bodyPr wrap="square">
            <a:spAutoFit/>
          </a:bodyPr>
          <a:lstStyle/>
          <a:p>
            <a:pPr fontAlgn="base"/>
            <a:r>
              <a:rPr lang="id-ID" sz="1000" b="0" i="0" dirty="0" smtClean="0">
                <a:solidFill>
                  <a:srgbClr val="444444"/>
                </a:solidFill>
                <a:effectLst/>
                <a:latin typeface="Lucida Grande"/>
              </a:rPr>
              <a:t>Harris JW, Evers BM. Small intestine. In: Townsend CM Jr, Beauchamp RD, Evers BM, Mattox KL, eds. </a:t>
            </a:r>
            <a:r>
              <a:rPr lang="id-ID" sz="1000" b="0" i="1" dirty="0" smtClean="0">
                <a:solidFill>
                  <a:srgbClr val="444444"/>
                </a:solidFill>
                <a:effectLst/>
                <a:latin typeface="inherit"/>
              </a:rPr>
              <a:t>Sabiston Textbook of Surgery: The Biological Basis of Modern Surgical Practice</a:t>
            </a:r>
            <a:r>
              <a:rPr lang="id-ID" sz="1000" b="0" i="0" dirty="0" smtClean="0">
                <a:solidFill>
                  <a:srgbClr val="444444"/>
                </a:solidFill>
                <a:effectLst/>
                <a:latin typeface="Lucida Grande"/>
              </a:rPr>
              <a:t>. 20th ed. Philadelphia, PA: Elsevier; 2017:chap 49.</a:t>
            </a:r>
          </a:p>
          <a:p>
            <a:pPr fontAlgn="base"/>
            <a:r>
              <a:rPr lang="id-ID" sz="1000" b="0" i="0" dirty="0" smtClean="0">
                <a:solidFill>
                  <a:srgbClr val="444444"/>
                </a:solidFill>
                <a:effectLst/>
                <a:latin typeface="Lucida Grande"/>
              </a:rPr>
              <a:t>Shamir R.  Disorders of malabsorption. In: Kliegman RM, St. Geme JW, Blum NJ, Shah SS, Tasker RC, Wilson KM, eds. </a:t>
            </a:r>
            <a:r>
              <a:rPr lang="id-ID" sz="1000" b="0" i="1" dirty="0" smtClean="0">
                <a:solidFill>
                  <a:srgbClr val="444444"/>
                </a:solidFill>
                <a:effectLst/>
                <a:latin typeface="inherit"/>
              </a:rPr>
              <a:t>Nelson Textbook of Pediatrics</a:t>
            </a:r>
            <a:r>
              <a:rPr lang="id-ID" sz="1000" b="0" i="0" dirty="0" smtClean="0">
                <a:solidFill>
                  <a:srgbClr val="444444"/>
                </a:solidFill>
                <a:effectLst/>
                <a:latin typeface="Lucida Grande"/>
              </a:rPr>
              <a:t>. 21st ed. Philadelphia, PA: Elsevier; 2020:chap 364.</a:t>
            </a:r>
            <a:endParaRPr lang="id-ID" sz="1000" b="0" i="0" dirty="0">
              <a:solidFill>
                <a:srgbClr val="444444"/>
              </a:solidFill>
              <a:effectLst/>
              <a:latin typeface="Lucida Grande"/>
            </a:endParaRPr>
          </a:p>
        </p:txBody>
      </p:sp>
    </p:spTree>
    <p:extLst>
      <p:ext uri="{BB962C8B-B14F-4D97-AF65-F5344CB8AC3E}">
        <p14:creationId xmlns:p14="http://schemas.microsoft.com/office/powerpoint/2010/main" val="1158950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9" y="0"/>
            <a:ext cx="8651631" cy="6559062"/>
          </a:xfrm>
        </p:spPr>
        <p:txBody>
          <a:bodyPr>
            <a:noAutofit/>
          </a:bodyPr>
          <a:lstStyle/>
          <a:p>
            <a:r>
              <a:rPr lang="id-ID" sz="3000" dirty="0" smtClean="0"/>
              <a:t>Usus </a:t>
            </a:r>
            <a:r>
              <a:rPr lang="id-ID" sz="3000" dirty="0"/>
              <a:t>kecil adalah bagian terpanjang dari saluran pencernaan Anda, berukuran sekitar 6,1 meter. Usus kecil adalah tempat makanan bercampur dengan cairan pencernaan dan nutrisi diserap ke dalam aliran darah Anda.</a:t>
            </a:r>
          </a:p>
          <a:p>
            <a:r>
              <a:rPr lang="id-ID" sz="3000" dirty="0"/>
              <a:t>U</a:t>
            </a:r>
            <a:r>
              <a:rPr lang="id-ID" sz="3000" dirty="0" smtClean="0"/>
              <a:t>sus </a:t>
            </a:r>
            <a:r>
              <a:rPr lang="id-ID" sz="3000" dirty="0"/>
              <a:t>kecil </a:t>
            </a:r>
            <a:r>
              <a:rPr lang="id-ID" sz="3000" dirty="0" smtClean="0"/>
              <a:t> </a:t>
            </a:r>
            <a:r>
              <a:rPr lang="id-ID" sz="3000" dirty="0"/>
              <a:t>biasanya memiliki bakteri yang relatif sedikit. Tetapi pada sindrom blind loop, makanan stagnan di usus kecil yang dilewati menjadi tempat berkembang biak yang ideal bagi bakteri. Bakteri dapat menghasilkan racun serta menghalangi penyerapan nutrisi.</a:t>
            </a:r>
          </a:p>
          <a:p>
            <a:r>
              <a:rPr lang="id-ID" sz="3000" dirty="0"/>
              <a:t>Semakin besar panjang usus kecil yang terlibat dalam blind loop, semakin besar kemungkinan pertumbuhan bakteri yang berlebihan</a:t>
            </a:r>
            <a:r>
              <a:rPr lang="id-ID" sz="3000" dirty="0" smtClean="0"/>
              <a:t>.</a:t>
            </a:r>
            <a:r>
              <a:rPr lang="id-ID" sz="3000" dirty="0">
                <a:latin typeface="Arial" panose="020B0604020202020204" pitchFamily="34" charset="0"/>
                <a:cs typeface="Arial" panose="020B0604020202020204" pitchFamily="34" charset="0"/>
              </a:rPr>
              <a:t/>
            </a:r>
            <a:br>
              <a:rPr lang="id-ID" sz="3000" dirty="0">
                <a:latin typeface="Arial" panose="020B0604020202020204" pitchFamily="34" charset="0"/>
                <a:cs typeface="Arial" panose="020B0604020202020204" pitchFamily="34" charset="0"/>
              </a:rPr>
            </a:br>
            <a:endParaRPr lang="id-ID" sz="3000" dirty="0" smtClean="0">
              <a:latin typeface="Arial" panose="020B0604020202020204" pitchFamily="34" charset="0"/>
              <a:cs typeface="Arial" panose="020B0604020202020204" pitchFamily="34" charset="0"/>
            </a:endParaRPr>
          </a:p>
          <a:p>
            <a:pPr marL="0" indent="0">
              <a:buNone/>
              <a:tabLst>
                <a:tab pos="176213" algn="l"/>
              </a:tabLst>
            </a:pPr>
            <a:r>
              <a:rPr lang="id-ID" sz="3000" dirty="0" smtClean="0">
                <a:latin typeface="Arial" panose="020B0604020202020204" pitchFamily="34" charset="0"/>
                <a:cs typeface="Arial" panose="020B0604020202020204" pitchFamily="34" charset="0"/>
              </a:rPr>
              <a:t>	 </a:t>
            </a:r>
            <a:endParaRPr lang="id-ID" sz="3000" dirty="0">
              <a:latin typeface="Arial" panose="020B0604020202020204" pitchFamily="34" charset="0"/>
              <a:cs typeface="Arial" panose="020B0604020202020204" pitchFamily="34" charset="0"/>
            </a:endParaRPr>
          </a:p>
        </p:txBody>
      </p:sp>
      <p:sp>
        <p:nvSpPr>
          <p:cNvPr id="4" name="Rectangle 3"/>
          <p:cNvSpPr/>
          <p:nvPr/>
        </p:nvSpPr>
        <p:spPr>
          <a:xfrm>
            <a:off x="87922" y="6150114"/>
            <a:ext cx="8932984" cy="707886"/>
          </a:xfrm>
          <a:prstGeom prst="rect">
            <a:avLst/>
          </a:prstGeom>
        </p:spPr>
        <p:txBody>
          <a:bodyPr wrap="square">
            <a:spAutoFit/>
          </a:bodyPr>
          <a:lstStyle/>
          <a:p>
            <a:pPr algn="just" fontAlgn="base"/>
            <a:r>
              <a:rPr lang="en-US" sz="1000" dirty="0">
                <a:hlinkClick r:id="rId2"/>
              </a:rPr>
              <a:t>Thomas E. </a:t>
            </a:r>
            <a:r>
              <a:rPr lang="en-US" sz="1000" dirty="0" err="1">
                <a:hlinkClick r:id="rId2"/>
              </a:rPr>
              <a:t>Starzl</a:t>
            </a:r>
            <a:r>
              <a:rPr lang="en-US" sz="1000" dirty="0"/>
              <a:t>, M.D.,</a:t>
            </a:r>
            <a:r>
              <a:rPr lang="en-US" sz="1000" baseline="30000" dirty="0"/>
              <a:t>*</a:t>
            </a:r>
            <a:r>
              <a:rPr lang="en-US" sz="1000" dirty="0"/>
              <a:t> </a:t>
            </a:r>
            <a:r>
              <a:rPr lang="en-US" sz="1000" dirty="0">
                <a:hlinkClick r:id="rId3"/>
              </a:rPr>
              <a:t>George W. </a:t>
            </a:r>
            <a:r>
              <a:rPr lang="en-US" sz="1000" dirty="0" err="1">
                <a:hlinkClick r:id="rId3"/>
              </a:rPr>
              <a:t>Butz</a:t>
            </a:r>
            <a:r>
              <a:rPr lang="en-US" sz="1000" dirty="0">
                <a:hlinkClick r:id="rId3"/>
              </a:rPr>
              <a:t>, Jr.</a:t>
            </a:r>
            <a:r>
              <a:rPr lang="en-US" sz="1000" dirty="0"/>
              <a:t>, M.D., and </a:t>
            </a:r>
            <a:r>
              <a:rPr lang="en-US" sz="1000" dirty="0">
                <a:hlinkClick r:id="rId4"/>
              </a:rPr>
              <a:t>Charles F. Hartman</a:t>
            </a:r>
            <a:r>
              <a:rPr lang="en-US" sz="1000" dirty="0"/>
              <a:t>, </a:t>
            </a:r>
            <a:r>
              <a:rPr lang="en-US" sz="1000" dirty="0" smtClean="0"/>
              <a:t>M.D</a:t>
            </a:r>
            <a:endParaRPr lang="id-ID" sz="1000" dirty="0" smtClean="0"/>
          </a:p>
          <a:p>
            <a:pPr algn="just" fontAlgn="base"/>
            <a:r>
              <a:rPr lang="en-US" sz="1000" b="1" dirty="0"/>
              <a:t>The blind-loop syndrome after gastric operations</a:t>
            </a:r>
          </a:p>
          <a:p>
            <a:pPr algn="just" fontAlgn="base"/>
            <a:r>
              <a:rPr lang="id-ID" sz="1000" dirty="0">
                <a:hlinkClick r:id="rId5"/>
              </a:rPr>
              <a:t>https://www.ncbi.nlm.nih.gov</a:t>
            </a:r>
            <a:endParaRPr lang="id-ID" sz="1000" dirty="0" smtClean="0"/>
          </a:p>
          <a:p>
            <a:pPr fontAlgn="base"/>
            <a:endParaRPr lang="id-ID" sz="1000" b="0" i="0" dirty="0">
              <a:solidFill>
                <a:srgbClr val="444444"/>
              </a:solidFill>
              <a:effectLst/>
              <a:latin typeface="Lucida Grande"/>
            </a:endParaRPr>
          </a:p>
        </p:txBody>
      </p:sp>
    </p:spTree>
    <p:extLst>
      <p:ext uri="{BB962C8B-B14F-4D97-AF65-F5344CB8AC3E}">
        <p14:creationId xmlns:p14="http://schemas.microsoft.com/office/powerpoint/2010/main" val="542400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9" y="298938"/>
            <a:ext cx="8651631" cy="6559062"/>
          </a:xfrm>
        </p:spPr>
        <p:txBody>
          <a:bodyPr>
            <a:noAutofit/>
          </a:bodyPr>
          <a:lstStyle/>
          <a:p>
            <a:r>
              <a:rPr lang="id-ID" sz="3200" b="1" dirty="0" smtClean="0">
                <a:latin typeface="Arial" panose="020B0604020202020204" pitchFamily="34" charset="0"/>
                <a:cs typeface="Arial" panose="020B0604020202020204" pitchFamily="34" charset="0"/>
              </a:rPr>
              <a:t>Gejala </a:t>
            </a:r>
            <a:r>
              <a:rPr lang="id-ID" sz="3200" b="1" dirty="0">
                <a:latin typeface="Arial" panose="020B0604020202020204" pitchFamily="34" charset="0"/>
                <a:cs typeface="Arial" panose="020B0604020202020204" pitchFamily="34" charset="0"/>
              </a:rPr>
              <a:t>:</a:t>
            </a:r>
          </a:p>
          <a:p>
            <a:pPr>
              <a:lnSpc>
                <a:spcPct val="100000"/>
              </a:lnSpc>
              <a:spcBef>
                <a:spcPts val="0"/>
              </a:spcBef>
            </a:pPr>
            <a:r>
              <a:rPr lang="id-ID" sz="3000" dirty="0">
                <a:cs typeface="Arial" panose="020B0604020202020204" pitchFamily="34" charset="0"/>
              </a:rPr>
              <a:t>Tanda dan gejala blind loop syndrome sering termasuk:</a:t>
            </a:r>
          </a:p>
          <a:p>
            <a:pPr marL="777875" indent="-514350">
              <a:lnSpc>
                <a:spcPct val="100000"/>
              </a:lnSpc>
              <a:spcBef>
                <a:spcPts val="0"/>
              </a:spcBef>
              <a:buFont typeface="+mj-lt"/>
              <a:buAutoNum type="arabicPeriod"/>
            </a:pPr>
            <a:r>
              <a:rPr lang="id-ID" sz="3000" dirty="0">
                <a:cs typeface="Arial" panose="020B0604020202020204" pitchFamily="34" charset="0"/>
              </a:rPr>
              <a:t>Kehilangan selera makan</a:t>
            </a:r>
          </a:p>
          <a:p>
            <a:pPr marL="777875" indent="-514350">
              <a:lnSpc>
                <a:spcPct val="100000"/>
              </a:lnSpc>
              <a:spcBef>
                <a:spcPts val="0"/>
              </a:spcBef>
              <a:buFont typeface="+mj-lt"/>
              <a:buAutoNum type="arabicPeriod"/>
            </a:pPr>
            <a:r>
              <a:rPr lang="id-ID" sz="3000" dirty="0">
                <a:cs typeface="Arial" panose="020B0604020202020204" pitchFamily="34" charset="0"/>
              </a:rPr>
              <a:t>Sakit perut</a:t>
            </a:r>
          </a:p>
          <a:p>
            <a:pPr marL="777875" indent="-514350">
              <a:lnSpc>
                <a:spcPct val="100000"/>
              </a:lnSpc>
              <a:spcBef>
                <a:spcPts val="0"/>
              </a:spcBef>
              <a:buFont typeface="+mj-lt"/>
              <a:buAutoNum type="arabicPeriod"/>
            </a:pPr>
            <a:r>
              <a:rPr lang="id-ID" sz="3000" dirty="0">
                <a:cs typeface="Arial" panose="020B0604020202020204" pitchFamily="34" charset="0"/>
              </a:rPr>
              <a:t>Mual</a:t>
            </a:r>
          </a:p>
          <a:p>
            <a:pPr marL="777875" indent="-514350">
              <a:lnSpc>
                <a:spcPct val="100000"/>
              </a:lnSpc>
              <a:spcBef>
                <a:spcPts val="0"/>
              </a:spcBef>
              <a:buFont typeface="+mj-lt"/>
              <a:buAutoNum type="arabicPeriod"/>
            </a:pPr>
            <a:r>
              <a:rPr lang="id-ID" sz="3000" dirty="0" smtClean="0">
                <a:cs typeface="Arial" panose="020B0604020202020204" pitchFamily="34" charset="0"/>
              </a:rPr>
              <a:t>Kembung</a:t>
            </a:r>
          </a:p>
          <a:p>
            <a:pPr marL="777875" indent="-514350">
              <a:lnSpc>
                <a:spcPct val="100000"/>
              </a:lnSpc>
              <a:spcBef>
                <a:spcPts val="0"/>
              </a:spcBef>
              <a:buFont typeface="+mj-lt"/>
              <a:buAutoNum type="arabicPeriod"/>
            </a:pPr>
            <a:r>
              <a:rPr lang="id-ID" sz="3000" dirty="0" smtClean="0">
                <a:cs typeface="Arial" panose="020B0604020202020204" pitchFamily="34" charset="0"/>
              </a:rPr>
              <a:t>Fatty Stools</a:t>
            </a:r>
            <a:endParaRPr lang="id-ID" sz="3000" dirty="0">
              <a:cs typeface="Arial" panose="020B0604020202020204" pitchFamily="34" charset="0"/>
            </a:endParaRPr>
          </a:p>
          <a:p>
            <a:pPr marL="777875" indent="-514350">
              <a:lnSpc>
                <a:spcPct val="100000"/>
              </a:lnSpc>
              <a:spcBef>
                <a:spcPts val="0"/>
              </a:spcBef>
              <a:buFont typeface="+mj-lt"/>
              <a:buAutoNum type="arabicPeriod"/>
            </a:pPr>
            <a:r>
              <a:rPr lang="id-ID" sz="3000" dirty="0">
                <a:cs typeface="Arial" panose="020B0604020202020204" pitchFamily="34" charset="0"/>
              </a:rPr>
              <a:t>Perasaan kenyang yang tidak nyaman </a:t>
            </a:r>
            <a:r>
              <a:rPr lang="id-ID" sz="3000" dirty="0" smtClean="0">
                <a:cs typeface="Arial" panose="020B0604020202020204" pitchFamily="34" charset="0"/>
              </a:rPr>
              <a:t>setelah makan</a:t>
            </a:r>
            <a:endParaRPr lang="id-ID" sz="3000" dirty="0">
              <a:cs typeface="Arial" panose="020B0604020202020204" pitchFamily="34" charset="0"/>
            </a:endParaRPr>
          </a:p>
          <a:p>
            <a:pPr marL="777875" indent="-514350">
              <a:lnSpc>
                <a:spcPct val="100000"/>
              </a:lnSpc>
              <a:spcBef>
                <a:spcPts val="0"/>
              </a:spcBef>
              <a:buFont typeface="+mj-lt"/>
              <a:buAutoNum type="arabicPeriod"/>
            </a:pPr>
            <a:r>
              <a:rPr lang="id-ID" sz="3000" dirty="0">
                <a:cs typeface="Arial" panose="020B0604020202020204" pitchFamily="34" charset="0"/>
              </a:rPr>
              <a:t>Diare</a:t>
            </a:r>
          </a:p>
          <a:p>
            <a:pPr marL="777875" indent="-514350">
              <a:lnSpc>
                <a:spcPct val="100000"/>
              </a:lnSpc>
              <a:spcBef>
                <a:spcPts val="0"/>
              </a:spcBef>
              <a:buFont typeface="+mj-lt"/>
              <a:buAutoNum type="arabicPeriod"/>
            </a:pPr>
            <a:r>
              <a:rPr lang="id-ID" sz="3000" dirty="0">
                <a:cs typeface="Arial" panose="020B0604020202020204" pitchFamily="34" charset="0"/>
              </a:rPr>
              <a:t>Penurunan berat badan yang tidak </a:t>
            </a:r>
            <a:r>
              <a:rPr lang="id-ID" sz="3000" dirty="0" smtClean="0">
                <a:cs typeface="Arial" panose="020B0604020202020204" pitchFamily="34" charset="0"/>
              </a:rPr>
              <a:t>disengaja</a:t>
            </a:r>
            <a:r>
              <a:rPr lang="id-ID" sz="3200" dirty="0">
                <a:latin typeface="Arial" panose="020B0604020202020204" pitchFamily="34" charset="0"/>
                <a:cs typeface="Arial" panose="020B0604020202020204" pitchFamily="34" charset="0"/>
              </a:rPr>
              <a:t/>
            </a:r>
            <a:br>
              <a:rPr lang="id-ID" sz="3200" dirty="0">
                <a:latin typeface="Arial" panose="020B0604020202020204" pitchFamily="34" charset="0"/>
                <a:cs typeface="Arial" panose="020B0604020202020204" pitchFamily="34" charset="0"/>
              </a:rPr>
            </a:br>
            <a:endParaRPr lang="id-ID" sz="3200" dirty="0" smtClean="0">
              <a:latin typeface="Arial" panose="020B0604020202020204" pitchFamily="34" charset="0"/>
              <a:cs typeface="Arial" panose="020B0604020202020204" pitchFamily="34" charset="0"/>
            </a:endParaRPr>
          </a:p>
          <a:p>
            <a:pPr marL="0" indent="0">
              <a:buNone/>
              <a:tabLst>
                <a:tab pos="176213" algn="l"/>
              </a:tabLst>
            </a:pPr>
            <a:r>
              <a:rPr lang="id-ID" sz="3200" dirty="0" smtClean="0">
                <a:latin typeface="Arial" panose="020B0604020202020204" pitchFamily="34" charset="0"/>
                <a:cs typeface="Arial" panose="020B0604020202020204" pitchFamily="34" charset="0"/>
              </a:rPr>
              <a:t>	 </a:t>
            </a:r>
            <a:endParaRPr lang="id-ID" sz="3200" dirty="0">
              <a:latin typeface="Arial" panose="020B0604020202020204" pitchFamily="34" charset="0"/>
              <a:cs typeface="Arial" panose="020B0604020202020204" pitchFamily="34" charset="0"/>
            </a:endParaRPr>
          </a:p>
        </p:txBody>
      </p:sp>
      <p:sp>
        <p:nvSpPr>
          <p:cNvPr id="5" name="Rectangle 4"/>
          <p:cNvSpPr/>
          <p:nvPr/>
        </p:nvSpPr>
        <p:spPr>
          <a:xfrm>
            <a:off x="87922" y="6150114"/>
            <a:ext cx="8932984" cy="707886"/>
          </a:xfrm>
          <a:prstGeom prst="rect">
            <a:avLst/>
          </a:prstGeom>
        </p:spPr>
        <p:txBody>
          <a:bodyPr wrap="square">
            <a:spAutoFit/>
          </a:bodyPr>
          <a:lstStyle/>
          <a:p>
            <a:pPr fontAlgn="base"/>
            <a:r>
              <a:rPr lang="sv-SE" sz="1000" i="1" dirty="0"/>
              <a:t>Craig A. Messick, David A. </a:t>
            </a:r>
            <a:r>
              <a:rPr lang="sv-SE" sz="1000" i="1" dirty="0" smtClean="0"/>
              <a:t>Santos</a:t>
            </a:r>
            <a:endParaRPr lang="id-ID" sz="1000" i="1" dirty="0" smtClean="0"/>
          </a:p>
          <a:p>
            <a:pPr fontAlgn="base"/>
            <a:r>
              <a:rPr lang="en-US" sz="1000" b="1" dirty="0">
                <a:hlinkClick r:id="rId2"/>
              </a:rPr>
              <a:t>Management of Bowel Surgery Complications</a:t>
            </a:r>
            <a:endParaRPr lang="en-US" sz="1000" b="1" dirty="0"/>
          </a:p>
          <a:p>
            <a:pPr fontAlgn="base"/>
            <a:r>
              <a:rPr lang="id-ID" sz="1000" dirty="0">
                <a:latin typeface="Lucida Grande"/>
                <a:hlinkClick r:id="rId3"/>
              </a:rPr>
              <a:t>https://</a:t>
            </a:r>
            <a:r>
              <a:rPr lang="id-ID" sz="1000" dirty="0" smtClean="0">
                <a:latin typeface="Lucida Grande"/>
                <a:hlinkClick r:id="rId3"/>
              </a:rPr>
              <a:t>www.sciencedirect.com</a:t>
            </a:r>
            <a:endParaRPr lang="id-ID" sz="1000" dirty="0" smtClean="0">
              <a:latin typeface="Lucida Grande"/>
            </a:endParaRPr>
          </a:p>
          <a:p>
            <a:pPr fontAlgn="base"/>
            <a:r>
              <a:rPr lang="id-ID" sz="1000" b="0" i="0" dirty="0" smtClean="0">
                <a:effectLst/>
                <a:latin typeface="Lucida Grande"/>
              </a:rPr>
              <a:t>2018</a:t>
            </a:r>
            <a:endParaRPr lang="id-ID" sz="1000" b="0" i="0" dirty="0">
              <a:effectLst/>
              <a:latin typeface="Lucida Grande"/>
            </a:endParaRPr>
          </a:p>
        </p:txBody>
      </p:sp>
    </p:spTree>
    <p:extLst>
      <p:ext uri="{BB962C8B-B14F-4D97-AF65-F5344CB8AC3E}">
        <p14:creationId xmlns:p14="http://schemas.microsoft.com/office/powerpoint/2010/main" val="1853715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4000" cy="6858000"/>
          </a:xfrm>
        </p:spPr>
        <p:txBody>
          <a:bodyPr>
            <a:noAutofit/>
          </a:bodyPr>
          <a:lstStyle/>
          <a:p>
            <a:r>
              <a:rPr lang="id-ID" sz="3200" b="1" dirty="0">
                <a:latin typeface="Arial" panose="020B0604020202020204" pitchFamily="34" charset="0"/>
                <a:cs typeface="Arial" panose="020B0604020202020204" pitchFamily="34" charset="0"/>
              </a:rPr>
              <a:t>Blind loop syndrome dapat disebabkan oleh</a:t>
            </a:r>
            <a:r>
              <a:rPr lang="id-ID" sz="3200" b="1" dirty="0" smtClean="0">
                <a:latin typeface="Arial" panose="020B0604020202020204" pitchFamily="34" charset="0"/>
                <a:cs typeface="Arial" panose="020B0604020202020204" pitchFamily="34" charset="0"/>
              </a:rPr>
              <a:t>:</a:t>
            </a:r>
          </a:p>
          <a:p>
            <a:r>
              <a:rPr lang="id-ID" sz="3000" b="1" dirty="0">
                <a:cs typeface="Arial" panose="020B0604020202020204" pitchFamily="34" charset="0"/>
              </a:rPr>
              <a:t>Komplikasi operasi perut,</a:t>
            </a:r>
            <a:r>
              <a:rPr lang="id-ID" sz="3000" dirty="0">
                <a:cs typeface="Arial" panose="020B0604020202020204" pitchFamily="34" charset="0"/>
              </a:rPr>
              <a:t> termasuk bypass lambung untuk obesitas dan gastrektomi untuk mengobati tukak lambung dan kanker lambung</a:t>
            </a:r>
          </a:p>
          <a:p>
            <a:r>
              <a:rPr lang="id-ID" sz="3000" b="1" dirty="0">
                <a:cs typeface="Arial" panose="020B0604020202020204" pitchFamily="34" charset="0"/>
              </a:rPr>
              <a:t>Masalah struktural di dalam dan di sekitar usus </a:t>
            </a:r>
            <a:r>
              <a:rPr lang="id-ID" sz="3000" b="1" dirty="0" smtClean="0">
                <a:cs typeface="Arial" panose="020B0604020202020204" pitchFamily="34" charset="0"/>
              </a:rPr>
              <a:t>kecil,</a:t>
            </a:r>
            <a:r>
              <a:rPr lang="id-ID" sz="3000" dirty="0">
                <a:cs typeface="Arial" panose="020B0604020202020204" pitchFamily="34" charset="0"/>
              </a:rPr>
              <a:t> </a:t>
            </a:r>
            <a:r>
              <a:rPr lang="id-ID" sz="3000" dirty="0" smtClean="0">
                <a:cs typeface="Arial" panose="020B0604020202020204" pitchFamily="34" charset="0"/>
              </a:rPr>
              <a:t>adhesi usus dan diverticulosis</a:t>
            </a:r>
            <a:endParaRPr lang="id-ID" sz="3000" dirty="0">
              <a:cs typeface="Arial" panose="020B0604020202020204" pitchFamily="34" charset="0"/>
            </a:endParaRPr>
          </a:p>
          <a:p>
            <a:r>
              <a:rPr lang="id-ID" sz="3000" b="1" dirty="0">
                <a:cs typeface="Arial" panose="020B0604020202020204" pitchFamily="34" charset="0"/>
              </a:rPr>
              <a:t>Kondisi medis </a:t>
            </a:r>
            <a:r>
              <a:rPr lang="id-ID" sz="3000" b="1" dirty="0" smtClean="0">
                <a:cs typeface="Arial" panose="020B0604020202020204" pitchFamily="34" charset="0"/>
              </a:rPr>
              <a:t>tertentu</a:t>
            </a:r>
          </a:p>
          <a:p>
            <a:pPr marL="0" indent="0">
              <a:buNone/>
            </a:pPr>
            <a:r>
              <a:rPr lang="id-ID" sz="3000" b="1" dirty="0">
                <a:cs typeface="Arial" panose="020B0604020202020204" pitchFamily="34" charset="0"/>
              </a:rPr>
              <a:t>	</a:t>
            </a:r>
            <a:r>
              <a:rPr lang="id-ID" sz="3000" dirty="0" smtClean="0">
                <a:cs typeface="Arial" panose="020B0604020202020204" pitchFamily="34" charset="0"/>
              </a:rPr>
              <a:t>penyakit </a:t>
            </a:r>
            <a:r>
              <a:rPr lang="id-ID" sz="3000" dirty="0">
                <a:cs typeface="Arial" panose="020B0604020202020204" pitchFamily="34" charset="0"/>
              </a:rPr>
              <a:t>Crohn, radiasi enteritis, skleroderma, </a:t>
            </a:r>
            <a:r>
              <a:rPr lang="id-ID" sz="3000" dirty="0" smtClean="0">
                <a:cs typeface="Arial" panose="020B0604020202020204" pitchFamily="34" charset="0"/>
              </a:rPr>
              <a:t>	penyakit </a:t>
            </a:r>
            <a:r>
              <a:rPr lang="id-ID" sz="3000" dirty="0">
                <a:cs typeface="Arial" panose="020B0604020202020204" pitchFamily="34" charset="0"/>
              </a:rPr>
              <a:t>celiac, obesitas dan diabetes, </a:t>
            </a:r>
            <a:endParaRPr lang="id-ID" sz="3000" dirty="0" smtClean="0">
              <a:cs typeface="Arial" panose="020B0604020202020204" pitchFamily="34" charset="0"/>
            </a:endParaRPr>
          </a:p>
          <a:p>
            <a:pPr marL="0" indent="0">
              <a:buNone/>
            </a:pPr>
            <a:r>
              <a:rPr lang="id-ID" sz="3000" dirty="0">
                <a:cs typeface="Arial" panose="020B0604020202020204" pitchFamily="34" charset="0"/>
                <a:sym typeface="Wingdings" panose="05000000000000000000" pitchFamily="2" charset="2"/>
              </a:rPr>
              <a:t>	</a:t>
            </a:r>
            <a:r>
              <a:rPr lang="id-ID" sz="3000" dirty="0" smtClean="0">
                <a:cs typeface="Arial" panose="020B0604020202020204" pitchFamily="34" charset="0"/>
                <a:sym typeface="Wingdings" panose="05000000000000000000" pitchFamily="2" charset="2"/>
              </a:rPr>
              <a:t></a:t>
            </a:r>
            <a:r>
              <a:rPr lang="id-ID" sz="3000" dirty="0" smtClean="0">
                <a:cs typeface="Arial" panose="020B0604020202020204" pitchFamily="34" charset="0"/>
              </a:rPr>
              <a:t> </a:t>
            </a:r>
            <a:r>
              <a:rPr lang="id-ID" sz="3000" dirty="0">
                <a:cs typeface="Arial" panose="020B0604020202020204" pitchFamily="34" charset="0"/>
              </a:rPr>
              <a:t>memperlambat pergerakan (motilitas) </a:t>
            </a:r>
            <a:r>
              <a:rPr lang="id-ID" sz="3000" dirty="0" smtClean="0">
                <a:cs typeface="Arial" panose="020B0604020202020204" pitchFamily="34" charset="0"/>
              </a:rPr>
              <a:t>usus</a:t>
            </a:r>
            <a:endParaRPr lang="id-ID" sz="3000" dirty="0">
              <a:cs typeface="Arial" panose="020B0604020202020204" pitchFamily="34" charset="0"/>
            </a:endParaRPr>
          </a:p>
          <a:p>
            <a:pPr marL="0" indent="0">
              <a:buNone/>
            </a:pPr>
            <a:endParaRPr lang="id-ID" sz="3200" b="1" dirty="0">
              <a:latin typeface="Arial" panose="020B0604020202020204" pitchFamily="34" charset="0"/>
              <a:cs typeface="Arial" panose="020B0604020202020204" pitchFamily="34" charset="0"/>
            </a:endParaRPr>
          </a:p>
          <a:p>
            <a:endParaRPr lang="id-ID" sz="3200" dirty="0">
              <a:latin typeface="Arial" panose="020B0604020202020204" pitchFamily="34" charset="0"/>
              <a:cs typeface="Arial" panose="020B0604020202020204" pitchFamily="34" charset="0"/>
            </a:endParaRPr>
          </a:p>
        </p:txBody>
      </p:sp>
      <p:sp>
        <p:nvSpPr>
          <p:cNvPr id="4" name="Rectangle 3"/>
          <p:cNvSpPr/>
          <p:nvPr/>
        </p:nvSpPr>
        <p:spPr>
          <a:xfrm>
            <a:off x="87922" y="6150114"/>
            <a:ext cx="8932984" cy="707886"/>
          </a:xfrm>
          <a:prstGeom prst="rect">
            <a:avLst/>
          </a:prstGeom>
        </p:spPr>
        <p:txBody>
          <a:bodyPr wrap="square">
            <a:spAutoFit/>
          </a:bodyPr>
          <a:lstStyle/>
          <a:p>
            <a:pPr fontAlgn="base"/>
            <a:r>
              <a:rPr lang="id-ID" sz="1000" b="0" i="0" dirty="0" smtClean="0">
                <a:solidFill>
                  <a:srgbClr val="444444"/>
                </a:solidFill>
                <a:effectLst/>
                <a:latin typeface="Lucida Grande"/>
              </a:rPr>
              <a:t>Harris JW, Evers BM. Small intestine. In: Townsend CM Jr, Beauchamp RD, Evers BM, Mattox KL, eds. </a:t>
            </a:r>
            <a:r>
              <a:rPr lang="id-ID" sz="1000" b="0" i="1" dirty="0" smtClean="0">
                <a:solidFill>
                  <a:srgbClr val="444444"/>
                </a:solidFill>
                <a:effectLst/>
                <a:latin typeface="inherit"/>
              </a:rPr>
              <a:t>Sabiston Textbook of Surgery: The Biological Basis of Modern Surgical Practice</a:t>
            </a:r>
            <a:r>
              <a:rPr lang="id-ID" sz="1000" b="0" i="0" dirty="0" smtClean="0">
                <a:solidFill>
                  <a:srgbClr val="444444"/>
                </a:solidFill>
                <a:effectLst/>
                <a:latin typeface="Lucida Grande"/>
              </a:rPr>
              <a:t>. 20th ed. Philadelphia, PA: Elsevier; 2017:chap 49.</a:t>
            </a:r>
          </a:p>
          <a:p>
            <a:pPr fontAlgn="base"/>
            <a:r>
              <a:rPr lang="id-ID" sz="1000" b="0" i="0" dirty="0" smtClean="0">
                <a:solidFill>
                  <a:srgbClr val="444444"/>
                </a:solidFill>
                <a:effectLst/>
                <a:latin typeface="Lucida Grande"/>
              </a:rPr>
              <a:t>Shamir R.  Disorders of malabsorption. In: Kliegman RM, St. Geme JW, Blum NJ, Shah SS, Tasker RC, Wilson KM, eds. </a:t>
            </a:r>
            <a:r>
              <a:rPr lang="id-ID" sz="1000" b="0" i="1" dirty="0" smtClean="0">
                <a:solidFill>
                  <a:srgbClr val="444444"/>
                </a:solidFill>
                <a:effectLst/>
                <a:latin typeface="inherit"/>
              </a:rPr>
              <a:t>Nelson Textbook of Pediatrics</a:t>
            </a:r>
            <a:r>
              <a:rPr lang="id-ID" sz="1000" b="0" i="0" dirty="0" smtClean="0">
                <a:solidFill>
                  <a:srgbClr val="444444"/>
                </a:solidFill>
                <a:effectLst/>
                <a:latin typeface="Lucida Grande"/>
              </a:rPr>
              <a:t>. 21st ed. Philadelphia, PA: Elsevier; 2020:chap 364.</a:t>
            </a:r>
            <a:endParaRPr lang="id-ID" sz="1000" b="0" i="0" dirty="0">
              <a:solidFill>
                <a:srgbClr val="444444"/>
              </a:solidFill>
              <a:effectLst/>
              <a:latin typeface="Lucida Grande"/>
            </a:endParaRPr>
          </a:p>
        </p:txBody>
      </p:sp>
    </p:spTree>
    <p:extLst>
      <p:ext uri="{BB962C8B-B14F-4D97-AF65-F5344CB8AC3E}">
        <p14:creationId xmlns:p14="http://schemas.microsoft.com/office/powerpoint/2010/main" val="921195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4000" cy="6858000"/>
          </a:xfrm>
        </p:spPr>
        <p:txBody>
          <a:bodyPr>
            <a:noAutofit/>
          </a:bodyPr>
          <a:lstStyle/>
          <a:p>
            <a:r>
              <a:rPr lang="id-ID" sz="3200" b="1" dirty="0" smtClean="0">
                <a:latin typeface="Arial" panose="020B0604020202020204" pitchFamily="34" charset="0"/>
                <a:cs typeface="Arial" panose="020B0604020202020204" pitchFamily="34" charset="0"/>
              </a:rPr>
              <a:t>Faktor Resiko:</a:t>
            </a:r>
            <a:endParaRPr lang="id-ID" sz="3200" b="1" dirty="0">
              <a:latin typeface="Arial" panose="020B0604020202020204" pitchFamily="34" charset="0"/>
              <a:cs typeface="Arial" panose="020B0604020202020204" pitchFamily="34" charset="0"/>
            </a:endParaRPr>
          </a:p>
          <a:p>
            <a:pPr marL="263525" indent="0">
              <a:buNone/>
            </a:pPr>
            <a:r>
              <a:rPr lang="id-ID" sz="3000" dirty="0">
                <a:latin typeface="Arial" panose="020B0604020202020204" pitchFamily="34" charset="0"/>
                <a:cs typeface="Arial" panose="020B0604020202020204" pitchFamily="34" charset="0"/>
              </a:rPr>
              <a:t>Faktor-faktor yang meningkatkan risiko blind loop syndrome Anda termasuk</a:t>
            </a:r>
            <a:r>
              <a:rPr lang="id-ID" sz="3000" dirty="0" smtClean="0">
                <a:latin typeface="Arial" panose="020B0604020202020204" pitchFamily="34" charset="0"/>
                <a:cs typeface="Arial" panose="020B0604020202020204" pitchFamily="34" charset="0"/>
              </a:rPr>
              <a:t>:</a:t>
            </a:r>
            <a:endParaRPr lang="id-ID" sz="3000" dirty="0">
              <a:latin typeface="Arial" panose="020B0604020202020204" pitchFamily="34" charset="0"/>
              <a:cs typeface="Arial" panose="020B0604020202020204" pitchFamily="34" charset="0"/>
            </a:endParaRPr>
          </a:p>
          <a:p>
            <a:pPr marL="633413" indent="-369888">
              <a:buFont typeface="+mj-lt"/>
              <a:buAutoNum type="arabicPeriod"/>
            </a:pPr>
            <a:r>
              <a:rPr lang="id-ID" sz="3000" dirty="0">
                <a:latin typeface="Arial" panose="020B0604020202020204" pitchFamily="34" charset="0"/>
                <a:cs typeface="Arial" panose="020B0604020202020204" pitchFamily="34" charset="0"/>
              </a:rPr>
              <a:t>Operasi lambung untuk obesitas atau </a:t>
            </a:r>
            <a:r>
              <a:rPr lang="id-ID" sz="3000" dirty="0" smtClean="0">
                <a:latin typeface="Arial" panose="020B0604020202020204" pitchFamily="34" charset="0"/>
                <a:cs typeface="Arial" panose="020B0604020202020204" pitchFamily="34" charset="0"/>
              </a:rPr>
              <a:t>abses</a:t>
            </a:r>
            <a:endParaRPr lang="id-ID" sz="3000" dirty="0">
              <a:latin typeface="Arial" panose="020B0604020202020204" pitchFamily="34" charset="0"/>
              <a:cs typeface="Arial" panose="020B0604020202020204" pitchFamily="34" charset="0"/>
            </a:endParaRPr>
          </a:p>
          <a:p>
            <a:pPr marL="633413" indent="-369888">
              <a:buFont typeface="+mj-lt"/>
              <a:buAutoNum type="arabicPeriod"/>
            </a:pPr>
            <a:r>
              <a:rPr lang="id-ID" sz="3000" dirty="0">
                <a:latin typeface="Arial" panose="020B0604020202020204" pitchFamily="34" charset="0"/>
                <a:cs typeface="Arial" panose="020B0604020202020204" pitchFamily="34" charset="0"/>
              </a:rPr>
              <a:t>Kelainan struktural di usus kecil</a:t>
            </a:r>
          </a:p>
          <a:p>
            <a:pPr marL="633413" indent="-369888">
              <a:buFont typeface="+mj-lt"/>
              <a:buAutoNum type="arabicPeriod"/>
            </a:pPr>
            <a:r>
              <a:rPr lang="id-ID" sz="3000" dirty="0">
                <a:latin typeface="Arial" panose="020B0604020202020204" pitchFamily="34" charset="0"/>
                <a:cs typeface="Arial" panose="020B0604020202020204" pitchFamily="34" charset="0"/>
              </a:rPr>
              <a:t>Cedera pada usus kecil</a:t>
            </a:r>
          </a:p>
          <a:p>
            <a:pPr marL="633413" indent="-369888">
              <a:buFont typeface="+mj-lt"/>
              <a:buAutoNum type="arabicPeriod"/>
            </a:pPr>
            <a:r>
              <a:rPr lang="id-ID" sz="3000" dirty="0">
                <a:latin typeface="Arial" panose="020B0604020202020204" pitchFamily="34" charset="0"/>
                <a:cs typeface="Arial" panose="020B0604020202020204" pitchFamily="34" charset="0"/>
              </a:rPr>
              <a:t>Jalur abnormal (fistula) antara dua segmen usus</a:t>
            </a:r>
          </a:p>
          <a:p>
            <a:pPr marL="633413" indent="-369888">
              <a:buFont typeface="+mj-lt"/>
              <a:buAutoNum type="arabicPeriod"/>
            </a:pPr>
            <a:r>
              <a:rPr lang="id-ID" sz="3000" dirty="0">
                <a:latin typeface="Arial" panose="020B0604020202020204" pitchFamily="34" charset="0"/>
                <a:cs typeface="Arial" panose="020B0604020202020204" pitchFamily="34" charset="0"/>
              </a:rPr>
              <a:t>Penyakit Crohn, limfoma usus atau skleroderma melibatkan usus kecil</a:t>
            </a:r>
          </a:p>
          <a:p>
            <a:pPr marL="633413" indent="-369888">
              <a:buFont typeface="+mj-lt"/>
              <a:buAutoNum type="arabicPeriod"/>
            </a:pPr>
            <a:r>
              <a:rPr lang="id-ID" sz="3000" dirty="0">
                <a:latin typeface="Arial" panose="020B0604020202020204" pitchFamily="34" charset="0"/>
                <a:cs typeface="Arial" panose="020B0604020202020204" pitchFamily="34" charset="0"/>
              </a:rPr>
              <a:t>Riwayat terapi radiasi ke perut</a:t>
            </a:r>
          </a:p>
          <a:p>
            <a:pPr marL="633413" indent="-369888">
              <a:buFont typeface="+mj-lt"/>
              <a:buAutoNum type="arabicPeriod"/>
            </a:pPr>
            <a:r>
              <a:rPr lang="id-ID" sz="3000" dirty="0">
                <a:latin typeface="Arial" panose="020B0604020202020204" pitchFamily="34" charset="0"/>
                <a:cs typeface="Arial" panose="020B0604020202020204" pitchFamily="34" charset="0"/>
              </a:rPr>
              <a:t>Diabetes</a:t>
            </a:r>
          </a:p>
          <a:p>
            <a:pPr marL="633413" indent="-369888">
              <a:buFont typeface="+mj-lt"/>
              <a:buAutoNum type="arabicPeriod"/>
            </a:pPr>
            <a:r>
              <a:rPr lang="id-ID" sz="3000" dirty="0">
                <a:latin typeface="Arial" panose="020B0604020202020204" pitchFamily="34" charset="0"/>
                <a:cs typeface="Arial" panose="020B0604020202020204" pitchFamily="34" charset="0"/>
              </a:rPr>
              <a:t>Divertikulosis usus halus</a:t>
            </a:r>
          </a:p>
          <a:p>
            <a:endParaRPr lang="id-ID" sz="3200" dirty="0">
              <a:latin typeface="Arial" panose="020B0604020202020204" pitchFamily="34" charset="0"/>
              <a:cs typeface="Arial" panose="020B0604020202020204" pitchFamily="34" charset="0"/>
            </a:endParaRPr>
          </a:p>
        </p:txBody>
      </p:sp>
      <p:sp>
        <p:nvSpPr>
          <p:cNvPr id="4" name="Rectangle 3"/>
          <p:cNvSpPr/>
          <p:nvPr/>
        </p:nvSpPr>
        <p:spPr>
          <a:xfrm>
            <a:off x="87922" y="6150114"/>
            <a:ext cx="8932984" cy="707886"/>
          </a:xfrm>
          <a:prstGeom prst="rect">
            <a:avLst/>
          </a:prstGeom>
        </p:spPr>
        <p:txBody>
          <a:bodyPr wrap="square">
            <a:spAutoFit/>
          </a:bodyPr>
          <a:lstStyle/>
          <a:p>
            <a:pPr fontAlgn="base"/>
            <a:r>
              <a:rPr lang="sv-SE" sz="1000" i="1" dirty="0"/>
              <a:t>Craig A. Messick, David A. Santos</a:t>
            </a:r>
            <a:endParaRPr lang="id-ID" sz="1000" i="1" dirty="0"/>
          </a:p>
          <a:p>
            <a:pPr fontAlgn="base"/>
            <a:r>
              <a:rPr lang="en-US" sz="1000" b="1" dirty="0">
                <a:hlinkClick r:id="rId2"/>
              </a:rPr>
              <a:t>Management of Bowel Surgery Complications</a:t>
            </a:r>
            <a:endParaRPr lang="en-US" sz="1000" b="1" dirty="0"/>
          </a:p>
          <a:p>
            <a:pPr fontAlgn="base"/>
            <a:r>
              <a:rPr lang="id-ID" sz="1000" dirty="0">
                <a:latin typeface="Lucida Grande"/>
                <a:hlinkClick r:id="rId3"/>
              </a:rPr>
              <a:t>https://www.sciencedirect.com</a:t>
            </a:r>
            <a:endParaRPr lang="id-ID" sz="1000" dirty="0">
              <a:latin typeface="Lucida Grande"/>
            </a:endParaRPr>
          </a:p>
          <a:p>
            <a:pPr fontAlgn="base"/>
            <a:r>
              <a:rPr lang="id-ID" sz="1000" dirty="0">
                <a:latin typeface="Lucida Grande"/>
              </a:rPr>
              <a:t>2018</a:t>
            </a:r>
          </a:p>
        </p:txBody>
      </p:sp>
    </p:spTree>
    <p:extLst>
      <p:ext uri="{BB962C8B-B14F-4D97-AF65-F5344CB8AC3E}">
        <p14:creationId xmlns:p14="http://schemas.microsoft.com/office/powerpoint/2010/main" val="3415182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id-ID" sz="3000" b="1" dirty="0" smtClean="0">
                <a:latin typeface="Arial" panose="020B0604020202020204" pitchFamily="34" charset="0"/>
                <a:cs typeface="Arial" panose="020B0604020202020204" pitchFamily="34" charset="0"/>
              </a:rPr>
              <a:t>Diagnosis:</a:t>
            </a:r>
          </a:p>
          <a:p>
            <a:pPr marL="514350" indent="-338138">
              <a:buFont typeface="+mj-lt"/>
              <a:buAutoNum type="arabicPeriod"/>
            </a:pPr>
            <a:r>
              <a:rPr lang="id-ID" sz="3000" dirty="0">
                <a:latin typeface="Arial" panose="020B0604020202020204" pitchFamily="34" charset="0"/>
                <a:cs typeface="Arial" panose="020B0604020202020204" pitchFamily="34" charset="0"/>
              </a:rPr>
              <a:t>CT scan perut</a:t>
            </a:r>
          </a:p>
          <a:p>
            <a:pPr marL="514350" indent="-338138">
              <a:buFont typeface="+mj-lt"/>
              <a:buAutoNum type="arabicPeriod"/>
            </a:pPr>
            <a:r>
              <a:rPr lang="id-ID" sz="3000" dirty="0">
                <a:latin typeface="Arial" panose="020B0604020202020204" pitchFamily="34" charset="0"/>
                <a:cs typeface="Arial" panose="020B0604020202020204" pitchFamily="34" charset="0"/>
              </a:rPr>
              <a:t>Rontgen </a:t>
            </a:r>
            <a:r>
              <a:rPr lang="id-ID" sz="3000" dirty="0" smtClean="0">
                <a:latin typeface="Arial" panose="020B0604020202020204" pitchFamily="34" charset="0"/>
                <a:cs typeface="Arial" panose="020B0604020202020204" pitchFamily="34" charset="0"/>
              </a:rPr>
              <a:t>perut </a:t>
            </a:r>
            <a:r>
              <a:rPr lang="id-ID" sz="3000" dirty="0" smtClean="0">
                <a:latin typeface="Arial" panose="020B0604020202020204" pitchFamily="34" charset="0"/>
                <a:cs typeface="Arial" panose="020B0604020202020204" pitchFamily="34" charset="0"/>
                <a:sym typeface="Wingdings" panose="05000000000000000000" pitchFamily="2" charset="2"/>
              </a:rPr>
              <a:t> kontras Serial GIT</a:t>
            </a:r>
            <a:endParaRPr lang="id-ID" sz="3000" dirty="0">
              <a:latin typeface="Arial" panose="020B0604020202020204" pitchFamily="34" charset="0"/>
              <a:cs typeface="Arial" panose="020B0604020202020204" pitchFamily="34" charset="0"/>
            </a:endParaRPr>
          </a:p>
          <a:p>
            <a:pPr marL="514350" indent="-338138">
              <a:buFont typeface="+mj-lt"/>
              <a:buAutoNum type="arabicPeriod"/>
            </a:pPr>
            <a:r>
              <a:rPr lang="id-ID" sz="3000" dirty="0" smtClean="0">
                <a:latin typeface="Arial" panose="020B0604020202020204" pitchFamily="34" charset="0"/>
                <a:cs typeface="Arial" panose="020B0604020202020204" pitchFamily="34" charset="0"/>
              </a:rPr>
              <a:t>Laborat tes </a:t>
            </a:r>
            <a:r>
              <a:rPr lang="id-ID" sz="3000" dirty="0">
                <a:latin typeface="Arial" panose="020B0604020202020204" pitchFamily="34" charset="0"/>
                <a:cs typeface="Arial" panose="020B0604020202020204" pitchFamily="34" charset="0"/>
              </a:rPr>
              <a:t>darah untuk memeriksa status </a:t>
            </a:r>
            <a:r>
              <a:rPr lang="id-ID" sz="3000" dirty="0" smtClean="0">
                <a:latin typeface="Arial" panose="020B0604020202020204" pitchFamily="34" charset="0"/>
                <a:cs typeface="Arial" panose="020B0604020202020204" pitchFamily="34" charset="0"/>
              </a:rPr>
              <a:t>gizi</a:t>
            </a:r>
            <a:endParaRPr lang="id-ID" sz="3000" dirty="0">
              <a:latin typeface="Arial" panose="020B0604020202020204" pitchFamily="34" charset="0"/>
              <a:cs typeface="Arial" panose="020B0604020202020204" pitchFamily="34" charset="0"/>
            </a:endParaRPr>
          </a:p>
        </p:txBody>
      </p:sp>
      <p:sp>
        <p:nvSpPr>
          <p:cNvPr id="4" name="Rectangle 3"/>
          <p:cNvSpPr/>
          <p:nvPr/>
        </p:nvSpPr>
        <p:spPr>
          <a:xfrm>
            <a:off x="87922" y="6150114"/>
            <a:ext cx="8932984" cy="707886"/>
          </a:xfrm>
          <a:prstGeom prst="rect">
            <a:avLst/>
          </a:prstGeom>
        </p:spPr>
        <p:txBody>
          <a:bodyPr wrap="square">
            <a:spAutoFit/>
          </a:bodyPr>
          <a:lstStyle/>
          <a:p>
            <a:pPr fontAlgn="base"/>
            <a:r>
              <a:rPr lang="id-ID" sz="1000" dirty="0">
                <a:hlinkClick r:id="rId2"/>
              </a:rPr>
              <a:t>Dr Matt A. Morgan</a:t>
            </a:r>
            <a:r>
              <a:rPr lang="id-ID" sz="1000" dirty="0"/>
              <a:t>  et al.</a:t>
            </a:r>
          </a:p>
          <a:p>
            <a:pPr fontAlgn="base"/>
            <a:r>
              <a:rPr lang="id-ID" sz="1000" b="1" dirty="0"/>
              <a:t>Blind loop syndrome</a:t>
            </a:r>
          </a:p>
          <a:p>
            <a:pPr fontAlgn="base"/>
            <a:r>
              <a:rPr lang="id-ID" sz="1000" dirty="0">
                <a:hlinkClick r:id="rId3"/>
              </a:rPr>
              <a:t>https://radiopaedia.org</a:t>
            </a:r>
            <a:endParaRPr lang="id-ID" sz="1000" dirty="0"/>
          </a:p>
          <a:p>
            <a:pPr fontAlgn="base"/>
            <a:endParaRPr lang="id-ID" sz="1000" dirty="0"/>
          </a:p>
        </p:txBody>
      </p:sp>
    </p:spTree>
    <p:extLst>
      <p:ext uri="{BB962C8B-B14F-4D97-AF65-F5344CB8AC3E}">
        <p14:creationId xmlns:p14="http://schemas.microsoft.com/office/powerpoint/2010/main" val="3118963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845" y="211015"/>
            <a:ext cx="8757139" cy="6453554"/>
          </a:xfrm>
        </p:spPr>
        <p:txBody>
          <a:bodyPr>
            <a:normAutofit/>
          </a:bodyPr>
          <a:lstStyle/>
          <a:p>
            <a:pPr marL="0" indent="0">
              <a:buNone/>
            </a:pPr>
            <a:r>
              <a:rPr lang="id-ID" sz="3000" b="1" dirty="0" smtClean="0">
                <a:latin typeface="Arial" panose="020B0604020202020204" pitchFamily="34" charset="0"/>
                <a:cs typeface="Arial" panose="020B0604020202020204" pitchFamily="34" charset="0"/>
              </a:rPr>
              <a:t>Komplikasi;</a:t>
            </a:r>
          </a:p>
          <a:p>
            <a:pPr marL="0" indent="0">
              <a:buNone/>
            </a:pPr>
            <a:r>
              <a:rPr lang="es-ES" sz="3000" dirty="0" err="1">
                <a:latin typeface="Arial" panose="020B0604020202020204" pitchFamily="34" charset="0"/>
                <a:cs typeface="Arial" panose="020B0604020202020204" pitchFamily="34" charset="0"/>
              </a:rPr>
              <a:t>Obstruksi</a:t>
            </a:r>
            <a:r>
              <a:rPr lang="es-ES" sz="3000" dirty="0">
                <a:latin typeface="Arial" panose="020B0604020202020204" pitchFamily="34" charset="0"/>
                <a:cs typeface="Arial" panose="020B0604020202020204" pitchFamily="34" charset="0"/>
              </a:rPr>
              <a:t> </a:t>
            </a:r>
            <a:r>
              <a:rPr lang="es-ES" sz="3000" dirty="0" err="1" smtClean="0">
                <a:latin typeface="Arial" panose="020B0604020202020204" pitchFamily="34" charset="0"/>
                <a:cs typeface="Arial" panose="020B0604020202020204" pitchFamily="34" charset="0"/>
              </a:rPr>
              <a:t>usus</a:t>
            </a:r>
            <a:endParaRPr lang="es-ES" sz="3000" dirty="0">
              <a:latin typeface="Arial" panose="020B0604020202020204" pitchFamily="34" charset="0"/>
              <a:cs typeface="Arial" panose="020B0604020202020204" pitchFamily="34" charset="0"/>
            </a:endParaRPr>
          </a:p>
          <a:p>
            <a:pPr marL="0" indent="0">
              <a:buNone/>
            </a:pPr>
            <a:r>
              <a:rPr lang="id-ID" sz="3000" dirty="0">
                <a:latin typeface="Arial" panose="020B0604020202020204" pitchFamily="34" charset="0"/>
                <a:cs typeface="Arial" panose="020B0604020202020204" pitchFamily="34" charset="0"/>
              </a:rPr>
              <a:t>I</a:t>
            </a:r>
            <a:r>
              <a:rPr lang="es-ES" sz="3000" dirty="0" err="1" smtClean="0">
                <a:latin typeface="Arial" panose="020B0604020202020204" pitchFamily="34" charset="0"/>
                <a:cs typeface="Arial" panose="020B0604020202020204" pitchFamily="34" charset="0"/>
              </a:rPr>
              <a:t>nfark</a:t>
            </a:r>
            <a:r>
              <a:rPr lang="es-ES" sz="3000" dirty="0" smtClean="0">
                <a:latin typeface="Arial" panose="020B0604020202020204" pitchFamily="34" charset="0"/>
                <a:cs typeface="Arial" panose="020B0604020202020204" pitchFamily="34" charset="0"/>
              </a:rPr>
              <a:t> </a:t>
            </a:r>
            <a:r>
              <a:rPr lang="es-ES" sz="3000" dirty="0" err="1">
                <a:latin typeface="Arial" panose="020B0604020202020204" pitchFamily="34" charset="0"/>
                <a:cs typeface="Arial" panose="020B0604020202020204" pitchFamily="34" charset="0"/>
              </a:rPr>
              <a:t>usus</a:t>
            </a:r>
            <a:r>
              <a:rPr lang="es-ES" sz="3000" dirty="0">
                <a:latin typeface="Arial" panose="020B0604020202020204" pitchFamily="34" charset="0"/>
                <a:cs typeface="Arial" panose="020B0604020202020204" pitchFamily="34" charset="0"/>
              </a:rPr>
              <a:t>)</a:t>
            </a:r>
          </a:p>
          <a:p>
            <a:pPr marL="0" indent="0">
              <a:buNone/>
            </a:pPr>
            <a:r>
              <a:rPr lang="id-ID" sz="3000" dirty="0">
                <a:latin typeface="Arial" panose="020B0604020202020204" pitchFamily="34" charset="0"/>
                <a:cs typeface="Arial" panose="020B0604020202020204" pitchFamily="34" charset="0"/>
              </a:rPr>
              <a:t>P</a:t>
            </a:r>
            <a:r>
              <a:rPr lang="es-ES" sz="3000" dirty="0" err="1" smtClean="0">
                <a:latin typeface="Arial" panose="020B0604020202020204" pitchFamily="34" charset="0"/>
                <a:cs typeface="Arial" panose="020B0604020202020204" pitchFamily="34" charset="0"/>
              </a:rPr>
              <a:t>erforasi</a:t>
            </a:r>
            <a:r>
              <a:rPr lang="id-ID" sz="3000" dirty="0" smtClean="0">
                <a:latin typeface="Arial" panose="020B0604020202020204" pitchFamily="34" charset="0"/>
                <a:cs typeface="Arial" panose="020B0604020202020204" pitchFamily="34" charset="0"/>
              </a:rPr>
              <a:t> </a:t>
            </a:r>
            <a:r>
              <a:rPr lang="es-ES" sz="3000" dirty="0" smtClean="0">
                <a:latin typeface="Arial" panose="020B0604020202020204" pitchFamily="34" charset="0"/>
                <a:cs typeface="Arial" panose="020B0604020202020204" pitchFamily="34" charset="0"/>
              </a:rPr>
              <a:t>di </a:t>
            </a:r>
            <a:r>
              <a:rPr lang="es-ES" sz="3000" dirty="0" err="1">
                <a:latin typeface="Arial" panose="020B0604020202020204" pitchFamily="34" charset="0"/>
                <a:cs typeface="Arial" panose="020B0604020202020204" pitchFamily="34" charset="0"/>
              </a:rPr>
              <a:t>usus</a:t>
            </a:r>
            <a:endParaRPr lang="es-ES" sz="3000" dirty="0">
              <a:latin typeface="Arial" panose="020B0604020202020204" pitchFamily="34" charset="0"/>
              <a:cs typeface="Arial" panose="020B0604020202020204" pitchFamily="34" charset="0"/>
            </a:endParaRPr>
          </a:p>
          <a:p>
            <a:pPr marL="0" indent="0">
              <a:buNone/>
            </a:pPr>
            <a:r>
              <a:rPr lang="es-ES" sz="3000" dirty="0" err="1">
                <a:latin typeface="Arial" panose="020B0604020202020204" pitchFamily="34" charset="0"/>
                <a:cs typeface="Arial" panose="020B0604020202020204" pitchFamily="34" charset="0"/>
              </a:rPr>
              <a:t>Malabsorpsi</a:t>
            </a:r>
            <a:r>
              <a:rPr lang="es-ES" sz="3000" dirty="0">
                <a:latin typeface="Arial" panose="020B0604020202020204" pitchFamily="34" charset="0"/>
                <a:cs typeface="Arial" panose="020B0604020202020204" pitchFamily="34" charset="0"/>
              </a:rPr>
              <a:t> dan </a:t>
            </a:r>
            <a:r>
              <a:rPr lang="es-ES" sz="3000" dirty="0" err="1">
                <a:latin typeface="Arial" panose="020B0604020202020204" pitchFamily="34" charset="0"/>
                <a:cs typeface="Arial" panose="020B0604020202020204" pitchFamily="34" charset="0"/>
              </a:rPr>
              <a:t>malnutrisi</a:t>
            </a:r>
            <a:endParaRPr lang="id-ID" sz="3000" dirty="0">
              <a:latin typeface="Arial" panose="020B0604020202020204" pitchFamily="34" charset="0"/>
              <a:cs typeface="Arial" panose="020B0604020202020204" pitchFamily="34" charset="0"/>
            </a:endParaRPr>
          </a:p>
        </p:txBody>
      </p:sp>
      <p:sp>
        <p:nvSpPr>
          <p:cNvPr id="4" name="Rectangle 3"/>
          <p:cNvSpPr/>
          <p:nvPr/>
        </p:nvSpPr>
        <p:spPr>
          <a:xfrm>
            <a:off x="87922" y="6150114"/>
            <a:ext cx="8932984" cy="707886"/>
          </a:xfrm>
          <a:prstGeom prst="rect">
            <a:avLst/>
          </a:prstGeom>
        </p:spPr>
        <p:txBody>
          <a:bodyPr wrap="square">
            <a:spAutoFit/>
          </a:bodyPr>
          <a:lstStyle/>
          <a:p>
            <a:pPr fontAlgn="base"/>
            <a:r>
              <a:rPr lang="id-ID" sz="1000" dirty="0"/>
              <a:t>Benjamin Momo Kadia,</a:t>
            </a:r>
            <a:r>
              <a:rPr lang="id-ID" sz="1000" baseline="30000" dirty="0"/>
              <a:t>1,2</a:t>
            </a:r>
            <a:r>
              <a:rPr lang="id-ID" sz="1000" dirty="0"/>
              <a:t> Desmond Aroke,</a:t>
            </a:r>
            <a:r>
              <a:rPr lang="id-ID" sz="1000" baseline="30000" dirty="0"/>
              <a:t>3,4</a:t>
            </a:r>
            <a:r>
              <a:rPr lang="id-ID" sz="1000" dirty="0"/>
              <a:t> Martin Hongieh Abanda,</a:t>
            </a:r>
            <a:r>
              <a:rPr lang="id-ID" sz="1000" baseline="30000" dirty="0"/>
              <a:t>2,5,6</a:t>
            </a:r>
            <a:r>
              <a:rPr lang="id-ID" sz="1000" dirty="0"/>
              <a:t> Tsi Njim,</a:t>
            </a:r>
            <a:r>
              <a:rPr lang="id-ID" sz="1000" baseline="30000" dirty="0"/>
              <a:t>3,7</a:t>
            </a:r>
            <a:r>
              <a:rPr lang="id-ID" sz="1000" dirty="0"/>
              <a:t> and Christian Akem Dimala</a:t>
            </a:r>
            <a:r>
              <a:rPr lang="id-ID" sz="1000" baseline="30000" dirty="0"/>
              <a:t>3,8,9</a:t>
            </a:r>
          </a:p>
          <a:p>
            <a:pPr fontAlgn="base"/>
            <a:r>
              <a:rPr lang="en-US" sz="1000" dirty="0"/>
              <a:t>Bowel Resection and </a:t>
            </a:r>
            <a:r>
              <a:rPr lang="en-US" sz="1000" dirty="0" err="1"/>
              <a:t>Ileotransverse</a:t>
            </a:r>
            <a:r>
              <a:rPr lang="en-US" sz="1000" dirty="0"/>
              <a:t> Anastomosis as Preferred Therapy for 15 Typhoid </a:t>
            </a:r>
            <a:r>
              <a:rPr lang="en-US" sz="1000" dirty="0" err="1"/>
              <a:t>Ileal</a:t>
            </a:r>
            <a:r>
              <a:rPr lang="en-US" sz="1000" dirty="0"/>
              <a:t> Perforations and Severe Peritoneal Contamination in a Very Elderly Patient</a:t>
            </a:r>
          </a:p>
          <a:p>
            <a:pPr fontAlgn="base"/>
            <a:r>
              <a:rPr lang="id-ID" sz="1000" dirty="0">
                <a:latin typeface="Lucida Grande"/>
                <a:hlinkClick r:id="rId2"/>
              </a:rPr>
              <a:t>https://www.hindawi.com/journals</a:t>
            </a:r>
            <a:endParaRPr lang="id-ID" sz="1000" dirty="0">
              <a:latin typeface="Lucida Grande"/>
            </a:endParaRPr>
          </a:p>
          <a:p>
            <a:pPr fontAlgn="base"/>
            <a:r>
              <a:rPr lang="id-ID" sz="1000" dirty="0">
                <a:latin typeface="Lucida Grande"/>
              </a:rPr>
              <a:t>2017</a:t>
            </a:r>
          </a:p>
        </p:txBody>
      </p:sp>
    </p:spTree>
    <p:extLst>
      <p:ext uri="{BB962C8B-B14F-4D97-AF65-F5344CB8AC3E}">
        <p14:creationId xmlns:p14="http://schemas.microsoft.com/office/powerpoint/2010/main" val="800247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4000" cy="6858000"/>
          </a:xfrm>
        </p:spPr>
        <p:txBody>
          <a:bodyPr>
            <a:noAutofit/>
          </a:bodyPr>
          <a:lstStyle/>
          <a:p>
            <a:r>
              <a:rPr lang="id-ID" sz="3200" b="1" dirty="0" smtClean="0">
                <a:latin typeface="Arial" panose="020B0604020202020204" pitchFamily="34" charset="0"/>
                <a:cs typeface="Arial" panose="020B0604020202020204" pitchFamily="34" charset="0"/>
              </a:rPr>
              <a:t>Komplikasi:</a:t>
            </a:r>
          </a:p>
          <a:p>
            <a:pPr marL="0" indent="0">
              <a:buNone/>
            </a:pPr>
            <a:endParaRPr lang="id-ID" sz="3200" b="1" dirty="0" smtClean="0">
              <a:latin typeface="Arial" panose="020B0604020202020204" pitchFamily="34" charset="0"/>
              <a:cs typeface="Arial" panose="020B0604020202020204" pitchFamily="34" charset="0"/>
            </a:endParaRPr>
          </a:p>
          <a:p>
            <a:r>
              <a:rPr lang="id-ID" sz="3000" dirty="0"/>
              <a:t>Penyerapan lemak yang buruk. </a:t>
            </a:r>
          </a:p>
          <a:p>
            <a:r>
              <a:rPr lang="id-ID" sz="3000" dirty="0"/>
              <a:t>Kerusakan pada lapisan usus. </a:t>
            </a:r>
            <a:endParaRPr lang="id-ID" sz="3000" dirty="0" smtClean="0"/>
          </a:p>
          <a:p>
            <a:r>
              <a:rPr lang="id-ID" sz="3200" dirty="0"/>
              <a:t>Kekurangan vitamin B-12. </a:t>
            </a:r>
          </a:p>
          <a:p>
            <a:r>
              <a:rPr lang="id-ID" sz="3200" dirty="0"/>
              <a:t>Tulang rapuh (osteoporosis). </a:t>
            </a:r>
          </a:p>
          <a:p>
            <a:r>
              <a:rPr lang="id-ID" sz="3200" dirty="0"/>
              <a:t>Batu ginjal.</a:t>
            </a:r>
          </a:p>
          <a:p>
            <a:pPr marL="0" indent="0">
              <a:buNone/>
            </a:pPr>
            <a:endParaRPr lang="id-ID" sz="3000" dirty="0"/>
          </a:p>
        </p:txBody>
      </p:sp>
      <p:sp>
        <p:nvSpPr>
          <p:cNvPr id="4" name="Rectangle 3"/>
          <p:cNvSpPr/>
          <p:nvPr/>
        </p:nvSpPr>
        <p:spPr>
          <a:xfrm>
            <a:off x="87922" y="6150114"/>
            <a:ext cx="8932984" cy="707886"/>
          </a:xfrm>
          <a:prstGeom prst="rect">
            <a:avLst/>
          </a:prstGeom>
        </p:spPr>
        <p:txBody>
          <a:bodyPr wrap="square">
            <a:spAutoFit/>
          </a:bodyPr>
          <a:lstStyle/>
          <a:p>
            <a:pPr fontAlgn="base"/>
            <a:r>
              <a:rPr lang="id-ID" sz="1000" dirty="0"/>
              <a:t>Benjamin Momo Kadia,</a:t>
            </a:r>
            <a:r>
              <a:rPr lang="id-ID" sz="1000" baseline="30000" dirty="0"/>
              <a:t>1,2</a:t>
            </a:r>
            <a:r>
              <a:rPr lang="id-ID" sz="1000" dirty="0"/>
              <a:t> Desmond Aroke,</a:t>
            </a:r>
            <a:r>
              <a:rPr lang="id-ID" sz="1000" baseline="30000" dirty="0"/>
              <a:t>3,4</a:t>
            </a:r>
            <a:r>
              <a:rPr lang="id-ID" sz="1000" dirty="0"/>
              <a:t> Martin Hongieh Abanda,</a:t>
            </a:r>
            <a:r>
              <a:rPr lang="id-ID" sz="1000" baseline="30000" dirty="0"/>
              <a:t>2,5,6</a:t>
            </a:r>
            <a:r>
              <a:rPr lang="id-ID" sz="1000" dirty="0"/>
              <a:t> Tsi Njim,</a:t>
            </a:r>
            <a:r>
              <a:rPr lang="id-ID" sz="1000" baseline="30000" dirty="0"/>
              <a:t>3,7</a:t>
            </a:r>
            <a:r>
              <a:rPr lang="id-ID" sz="1000" dirty="0"/>
              <a:t> and Christian Akem </a:t>
            </a:r>
            <a:r>
              <a:rPr lang="id-ID" sz="1000" dirty="0" smtClean="0"/>
              <a:t>Dimala</a:t>
            </a:r>
            <a:r>
              <a:rPr lang="id-ID" sz="1000" baseline="30000" dirty="0" smtClean="0"/>
              <a:t>3,8,9</a:t>
            </a:r>
          </a:p>
          <a:p>
            <a:pPr fontAlgn="base"/>
            <a:r>
              <a:rPr lang="en-US" sz="1000" dirty="0"/>
              <a:t>Bowel Resection and </a:t>
            </a:r>
            <a:r>
              <a:rPr lang="en-US" sz="1000" dirty="0" err="1"/>
              <a:t>Ileotransverse</a:t>
            </a:r>
            <a:r>
              <a:rPr lang="en-US" sz="1000" dirty="0"/>
              <a:t> Anastomosis as Preferred Therapy for 15 Typhoid </a:t>
            </a:r>
            <a:r>
              <a:rPr lang="en-US" sz="1000" dirty="0" err="1"/>
              <a:t>Ileal</a:t>
            </a:r>
            <a:r>
              <a:rPr lang="en-US" sz="1000" dirty="0"/>
              <a:t> Perforations and Severe Peritoneal Contamination in a Very Elderly Patient</a:t>
            </a:r>
          </a:p>
          <a:p>
            <a:pPr fontAlgn="base"/>
            <a:r>
              <a:rPr lang="id-ID" sz="1000" dirty="0">
                <a:latin typeface="Lucida Grande"/>
                <a:hlinkClick r:id="rId2"/>
              </a:rPr>
              <a:t>https://</a:t>
            </a:r>
            <a:r>
              <a:rPr lang="id-ID" sz="1000" dirty="0" smtClean="0">
                <a:latin typeface="Lucida Grande"/>
                <a:hlinkClick r:id="rId2"/>
              </a:rPr>
              <a:t>www.hindawi.com/journals</a:t>
            </a:r>
            <a:endParaRPr lang="id-ID" sz="1000" dirty="0" smtClean="0">
              <a:latin typeface="Lucida Grande"/>
            </a:endParaRPr>
          </a:p>
          <a:p>
            <a:pPr fontAlgn="base"/>
            <a:r>
              <a:rPr lang="id-ID" sz="1000" i="0" dirty="0" smtClean="0">
                <a:effectLst/>
                <a:latin typeface="Lucida Grande"/>
              </a:rPr>
              <a:t>2017</a:t>
            </a:r>
            <a:endParaRPr lang="id-ID" sz="1000" i="0" dirty="0">
              <a:effectLst/>
              <a:latin typeface="Lucida Grande"/>
            </a:endParaRPr>
          </a:p>
        </p:txBody>
      </p:sp>
    </p:spTree>
    <p:extLst>
      <p:ext uri="{BB962C8B-B14F-4D97-AF65-F5344CB8AC3E}">
        <p14:creationId xmlns:p14="http://schemas.microsoft.com/office/powerpoint/2010/main" val="1953234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TotalTime>
  <Words>439</Words>
  <Application>Microsoft Office PowerPoint</Application>
  <PresentationFormat>On-screen Show (4:3)</PresentationFormat>
  <Paragraphs>90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BLIND LOOP SYNDROME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TERIMAKASIH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 LOOP SYNDROME</dc:title>
  <dc:creator>user</dc:creator>
  <cp:lastModifiedBy>Lenovo</cp:lastModifiedBy>
  <cp:revision>11</cp:revision>
  <dcterms:created xsi:type="dcterms:W3CDTF">2020-06-08T04:41:41Z</dcterms:created>
  <dcterms:modified xsi:type="dcterms:W3CDTF">2020-06-08T13:49:09Z</dcterms:modified>
</cp:coreProperties>
</file>