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62" r:id="rId5"/>
    <p:sldId id="260" r:id="rId6"/>
    <p:sldId id="268" r:id="rId7"/>
    <p:sldId id="261" r:id="rId8"/>
    <p:sldId id="265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7995E-D52F-49C2-91EB-9C72DD56D0B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12007-8568-4BA5-A8B8-5C688B13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53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12007-8568-4BA5-A8B8-5C688B13D0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6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DIFFUSE AXONAL INJURY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Zico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137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Komplikasi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Dysautonomia</a:t>
            </a:r>
            <a:r>
              <a:rPr lang="en-US" dirty="0" smtClean="0"/>
              <a:t>: </a:t>
            </a:r>
            <a:r>
              <a:rPr lang="en-US" dirty="0" err="1" smtClean="0"/>
              <a:t>disfungsi</a:t>
            </a:r>
            <a:r>
              <a:rPr lang="en-US" dirty="0" smtClean="0"/>
              <a:t>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otonom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90800" y="6488668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err="1" smtClean="0"/>
              <a:t>Mesfin</a:t>
            </a:r>
            <a:r>
              <a:rPr lang="en-US" dirty="0" smtClean="0"/>
              <a:t>, et al., Diffuse </a:t>
            </a:r>
            <a:r>
              <a:rPr lang="en-US" dirty="0"/>
              <a:t>Axonal Injury (DAI</a:t>
            </a:r>
            <a:r>
              <a:rPr lang="en-US" dirty="0" smtClean="0"/>
              <a:t>),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7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DAI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sindrom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 yang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trauma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tanda-tanda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6 jam,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yang </a:t>
            </a:r>
            <a:r>
              <a:rPr lang="en-US" dirty="0" err="1" smtClean="0"/>
              <a:t>jelas</a:t>
            </a:r>
            <a:endParaRPr lang="en-US" dirty="0" smtClean="0"/>
          </a:p>
          <a:p>
            <a:pPr algn="just"/>
            <a:r>
              <a:rPr lang="en-US" dirty="0"/>
              <a:t>DAI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robekan</a:t>
            </a:r>
            <a:r>
              <a:rPr lang="en-US" dirty="0"/>
              <a:t> </a:t>
            </a:r>
            <a:r>
              <a:rPr lang="en-US" dirty="0" err="1"/>
              <a:t>akson</a:t>
            </a:r>
            <a:r>
              <a:rPr lang="en-US" dirty="0"/>
              <a:t> di </a:t>
            </a:r>
            <a:r>
              <a:rPr lang="en-US" dirty="0" err="1"/>
              <a:t>perbatasan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substansia</a:t>
            </a:r>
            <a:r>
              <a:rPr lang="en-US" dirty="0"/>
              <a:t> alba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substansia</a:t>
            </a:r>
            <a:r>
              <a:rPr lang="en-US" dirty="0"/>
              <a:t> </a:t>
            </a:r>
            <a:r>
              <a:rPr lang="en-US" dirty="0" err="1" smtClean="0"/>
              <a:t>grisea</a:t>
            </a:r>
            <a:r>
              <a:rPr lang="en-US" dirty="0" smtClean="0"/>
              <a:t> </a:t>
            </a:r>
            <a:r>
              <a:rPr lang="en-US" dirty="0" err="1" smtClean="0"/>
              <a:t>pasca</a:t>
            </a:r>
            <a:r>
              <a:rPr lang="en-US" dirty="0" smtClean="0"/>
              <a:t> trauma</a:t>
            </a:r>
          </a:p>
          <a:p>
            <a:pPr algn="just"/>
            <a:r>
              <a:rPr lang="en-US" dirty="0" err="1" smtClean="0"/>
              <a:t>Manifestasi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keparahannya</a:t>
            </a:r>
            <a:endParaRPr lang="en-US" dirty="0" smtClean="0"/>
          </a:p>
          <a:p>
            <a:pPr algn="just"/>
            <a:r>
              <a:rPr lang="en-US" dirty="0" err="1" smtClean="0"/>
              <a:t>Sering</a:t>
            </a:r>
            <a:r>
              <a:rPr lang="en-US" dirty="0" smtClean="0"/>
              <a:t> kali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tampak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CT Scan,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sz="2800" dirty="0"/>
              <a:t>Gradient-echo axial magnetic resonance image </a:t>
            </a:r>
            <a:endParaRPr lang="en-US" sz="2800" dirty="0" smtClean="0"/>
          </a:p>
          <a:p>
            <a:pPr algn="just"/>
            <a:r>
              <a:rPr lang="en-US" sz="2800" dirty="0" smtClean="0"/>
              <a:t>DAI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Prognosis yang </a:t>
            </a:r>
            <a:r>
              <a:rPr lang="en-US" sz="2800" dirty="0" err="1" smtClean="0"/>
              <a:t>buruk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80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TERIMA KASIH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1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Diffuse </a:t>
            </a:r>
            <a:r>
              <a:rPr lang="en-US" dirty="0" smtClean="0"/>
              <a:t>Axonal Injury (</a:t>
            </a:r>
            <a:r>
              <a:rPr lang="en-US" dirty="0" smtClean="0"/>
              <a:t>DAI)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sindrom</a:t>
            </a:r>
            <a:r>
              <a:rPr lang="en-US" dirty="0" smtClean="0"/>
              <a:t> </a:t>
            </a:r>
            <a:r>
              <a:rPr lang="en-US" dirty="0" err="1"/>
              <a:t>klinis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trauma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tanda-tanda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6 jam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/>
              <a:t>penyebab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smtClean="0"/>
              <a:t>(Park, et al, 2009)</a:t>
            </a:r>
          </a:p>
          <a:p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lesi</a:t>
            </a:r>
            <a:r>
              <a:rPr lang="en-US" dirty="0"/>
              <a:t> </a:t>
            </a:r>
            <a:r>
              <a:rPr lang="en-US" dirty="0" err="1"/>
              <a:t>desak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CT </a:t>
            </a:r>
            <a:r>
              <a:rPr lang="en-US" dirty="0" smtClean="0"/>
              <a:t>scan (Greenberg, 2016)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800600" cy="4525963"/>
          </a:xfrm>
        </p:spPr>
        <p:txBody>
          <a:bodyPr/>
          <a:lstStyle/>
          <a:p>
            <a:r>
              <a:rPr lang="en-US" dirty="0"/>
              <a:t>DAI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 smtClean="0"/>
              <a:t>robekan</a:t>
            </a:r>
            <a:r>
              <a:rPr lang="en-US" dirty="0" smtClean="0"/>
              <a:t> </a:t>
            </a:r>
            <a:r>
              <a:rPr lang="en-US" dirty="0" err="1" smtClean="0"/>
              <a:t>akson</a:t>
            </a:r>
            <a:r>
              <a:rPr lang="en-US" dirty="0" smtClean="0"/>
              <a:t> di </a:t>
            </a:r>
            <a:r>
              <a:rPr lang="en-US" dirty="0" err="1" smtClean="0"/>
              <a:t>perbatasan</a:t>
            </a:r>
            <a:r>
              <a:rPr lang="en-US" dirty="0" smtClean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substansia</a:t>
            </a:r>
            <a:r>
              <a:rPr lang="en-US" dirty="0"/>
              <a:t> </a:t>
            </a:r>
            <a:r>
              <a:rPr lang="en-US" dirty="0" smtClean="0"/>
              <a:t>alba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substansia</a:t>
            </a:r>
            <a:r>
              <a:rPr lang="en-US" dirty="0"/>
              <a:t> </a:t>
            </a:r>
            <a:r>
              <a:rPr lang="en-US" dirty="0" err="1" smtClean="0"/>
              <a:t>grisea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smtClean="0"/>
              <a:t>trauma </a:t>
            </a:r>
            <a:r>
              <a:rPr lang="en-US" dirty="0" err="1" smtClean="0"/>
              <a:t>akselerasi</a:t>
            </a:r>
            <a:r>
              <a:rPr lang="en-US" dirty="0"/>
              <a:t>, </a:t>
            </a:r>
            <a:r>
              <a:rPr lang="en-US" dirty="0" err="1"/>
              <a:t>deselerasi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rotasi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dirty="0"/>
              <a:t>Smith et </a:t>
            </a:r>
            <a:r>
              <a:rPr lang="en-US" dirty="0" smtClean="0"/>
              <a:t>al, </a:t>
            </a:r>
            <a:r>
              <a:rPr lang="en-US" dirty="0"/>
              <a:t>2003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prod-images-static.radiopaedia.org/images/14642876/211017c13e6cded11a17db37d73668_jumb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517072"/>
            <a:ext cx="32766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78500" y="4894106"/>
            <a:ext cx="321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Sumber</a:t>
            </a:r>
            <a:r>
              <a:rPr lang="en-US" sz="1200" dirty="0" smtClean="0"/>
              <a:t> : </a:t>
            </a:r>
            <a:r>
              <a:rPr lang="en-US" sz="1200" dirty="0" err="1" smtClean="0"/>
              <a:t>Feltrin</a:t>
            </a:r>
            <a:r>
              <a:rPr lang="en-US" sz="1200" dirty="0" smtClean="0"/>
              <a:t>, </a:t>
            </a:r>
            <a:r>
              <a:rPr lang="en-US" sz="1200" dirty="0" err="1" smtClean="0"/>
              <a:t>Difuse</a:t>
            </a:r>
            <a:r>
              <a:rPr lang="en-US" sz="1200" dirty="0" smtClean="0"/>
              <a:t> axonal Injury, in </a:t>
            </a:r>
            <a:r>
              <a:rPr lang="en-US" sz="1200" dirty="0" err="1" smtClean="0"/>
              <a:t>Radiopedia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402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manifestasi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DAI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Manifestasi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linis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515103"/>
              </p:ext>
            </p:extLst>
          </p:nvPr>
        </p:nvGraphicFramePr>
        <p:xfrm>
          <a:off x="914400" y="2590800"/>
          <a:ext cx="73914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557"/>
                <a:gridCol w="6156843"/>
              </a:tblGrid>
              <a:tr h="446741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Ringan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Koma</a:t>
                      </a:r>
                      <a:r>
                        <a:rPr lang="en-US" b="0" dirty="0" smtClean="0"/>
                        <a:t>  6-24 jam </a:t>
                      </a:r>
                      <a:r>
                        <a:rPr lang="en-US" b="0" dirty="0" err="1" smtClean="0"/>
                        <a:t>diikuti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/>
                        <a:t>oleh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/>
                        <a:t>gangguan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/>
                        <a:t>memori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/>
                        <a:t>ringan</a:t>
                      </a:r>
                      <a:r>
                        <a:rPr lang="en-US" b="0" dirty="0" smtClean="0"/>
                        <a:t> -</a:t>
                      </a:r>
                      <a:r>
                        <a:rPr lang="en-US" b="0" dirty="0" err="1" smtClean="0"/>
                        <a:t>sedang</a:t>
                      </a:r>
                      <a:r>
                        <a:rPr lang="en-US" b="0" dirty="0" smtClean="0"/>
                        <a:t>, </a:t>
                      </a:r>
                      <a:r>
                        <a:rPr lang="en-US" b="0" dirty="0" err="1" smtClean="0"/>
                        <a:t>disabilitas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/>
                        <a:t>ringan-sedang</a:t>
                      </a:r>
                      <a:endParaRPr lang="en-US" b="0" dirty="0"/>
                    </a:p>
                  </a:txBody>
                  <a:tcPr/>
                </a:tc>
              </a:tr>
              <a:tr h="652929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Sedang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Koma</a:t>
                      </a:r>
                      <a:r>
                        <a:rPr lang="en-US" b="0" dirty="0" smtClean="0"/>
                        <a:t> &gt;24jam </a:t>
                      </a:r>
                      <a:r>
                        <a:rPr lang="en-US" b="0" dirty="0" err="1" smtClean="0"/>
                        <a:t>diikuti</a:t>
                      </a:r>
                      <a:r>
                        <a:rPr lang="en-US" b="0" dirty="0" smtClean="0"/>
                        <a:t> amnesia </a:t>
                      </a:r>
                      <a:r>
                        <a:rPr lang="en-US" b="0" dirty="0" err="1" smtClean="0"/>
                        <a:t>dalam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/>
                        <a:t>waktu</a:t>
                      </a:r>
                      <a:r>
                        <a:rPr lang="en-US" b="0" dirty="0" smtClean="0"/>
                        <a:t> lama, </a:t>
                      </a:r>
                      <a:r>
                        <a:rPr lang="en-US" b="0" dirty="0" err="1" smtClean="0"/>
                        <a:t>gangguan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/>
                        <a:t>memori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/>
                        <a:t>ringan-sedang</a:t>
                      </a:r>
                      <a:r>
                        <a:rPr lang="en-US" b="0" dirty="0" smtClean="0"/>
                        <a:t>, </a:t>
                      </a:r>
                      <a:r>
                        <a:rPr lang="en-US" b="0" dirty="0" err="1" smtClean="0"/>
                        <a:t>gangguan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perilaku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dan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kognitif</a:t>
                      </a:r>
                      <a:endParaRPr lang="en-US" b="0" dirty="0"/>
                    </a:p>
                  </a:txBody>
                  <a:tcPr/>
                </a:tc>
              </a:tr>
              <a:tr h="652929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Berat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Koma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/>
                        <a:t>berbulan-bulan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dengan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motorik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fleksi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atau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ekstensi</a:t>
                      </a:r>
                      <a:r>
                        <a:rPr lang="en-US" b="0" baseline="0" dirty="0" smtClean="0"/>
                        <a:t> abnormal, </a:t>
                      </a:r>
                      <a:r>
                        <a:rPr lang="en-US" b="0" baseline="0" dirty="0" err="1" smtClean="0"/>
                        <a:t>gangguan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kognitif</a:t>
                      </a:r>
                      <a:r>
                        <a:rPr lang="en-US" b="0" baseline="0" dirty="0" smtClean="0"/>
                        <a:t>, </a:t>
                      </a:r>
                      <a:r>
                        <a:rPr lang="en-US" b="0" baseline="0" dirty="0" err="1" smtClean="0"/>
                        <a:t>memori</a:t>
                      </a:r>
                      <a:r>
                        <a:rPr lang="en-US" b="0" baseline="0" dirty="0" smtClean="0"/>
                        <a:t>, </a:t>
                      </a:r>
                      <a:r>
                        <a:rPr lang="en-US" b="0" baseline="0" dirty="0" err="1" smtClean="0"/>
                        <a:t>bicara</a:t>
                      </a:r>
                      <a:r>
                        <a:rPr lang="en-US" b="0" baseline="0" dirty="0" smtClean="0"/>
                        <a:t>, </a:t>
                      </a:r>
                      <a:r>
                        <a:rPr lang="en-US" b="0" baseline="0" dirty="0" err="1" smtClean="0"/>
                        <a:t>sensorik</a:t>
                      </a:r>
                      <a:r>
                        <a:rPr lang="en-US" b="0" baseline="0" dirty="0" smtClean="0"/>
                        <a:t>, </a:t>
                      </a:r>
                      <a:r>
                        <a:rPr lang="en-US" b="0" baseline="0" dirty="0" err="1" smtClean="0"/>
                        <a:t>motorik</a:t>
                      </a:r>
                      <a:r>
                        <a:rPr lang="en-US" b="0" baseline="0" dirty="0" smtClean="0"/>
                        <a:t>.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054967" y="6488668"/>
            <a:ext cx="2089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Greenberg, 2016</a:t>
            </a:r>
          </a:p>
        </p:txBody>
      </p:sp>
    </p:spTree>
    <p:extLst>
      <p:ext uri="{BB962C8B-B14F-4D97-AF65-F5344CB8AC3E}">
        <p14:creationId xmlns:p14="http://schemas.microsoft.com/office/powerpoint/2010/main" val="103025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56913"/>
              </p:ext>
            </p:extLst>
          </p:nvPr>
        </p:nvGraphicFramePr>
        <p:xfrm>
          <a:off x="155575" y="685800"/>
          <a:ext cx="6092825" cy="5693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449"/>
                <a:gridCol w="5080376"/>
              </a:tblGrid>
              <a:tr h="436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Grade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Deskripsi</a:t>
                      </a:r>
                      <a:endParaRPr lang="en-US" sz="1600" dirty="0"/>
                    </a:p>
                  </a:txBody>
                  <a:tcPr/>
                </a:tc>
              </a:tr>
              <a:tr h="21167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Grade 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/>
                        <a:t>Mengenai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batas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antara</a:t>
                      </a:r>
                      <a:r>
                        <a:rPr lang="en-US" sz="1600" dirty="0" smtClean="0"/>
                        <a:t> Grey-White matter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Paling </a:t>
                      </a:r>
                      <a:r>
                        <a:rPr lang="en-US" sz="1600" dirty="0" err="1" smtClean="0"/>
                        <a:t>sering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mengenai</a:t>
                      </a:r>
                      <a:r>
                        <a:rPr lang="en-US" sz="1600" dirty="0" smtClean="0"/>
                        <a:t>: </a:t>
                      </a:r>
                      <a:r>
                        <a:rPr lang="en-US" sz="1600" dirty="0" err="1" smtClean="0"/>
                        <a:t>regio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parasagital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lobus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frontalis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perive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periventrikular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lobus</a:t>
                      </a:r>
                      <a:r>
                        <a:rPr lang="en-US" sz="1600" dirty="0" smtClean="0"/>
                        <a:t> temporal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id-ID" sz="1600" dirty="0" smtClean="0"/>
                        <a:t>sering tidak jelas pada </a:t>
                      </a:r>
                      <a:r>
                        <a:rPr lang="en-US" sz="1600" dirty="0" err="1" smtClean="0"/>
                        <a:t>pemeriksaan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radiologi</a:t>
                      </a:r>
                      <a:r>
                        <a:rPr lang="id-ID" sz="1600" dirty="0" smtClean="0"/>
                        <a:t> konvensional</a:t>
                      </a:r>
                      <a:endParaRPr lang="en-US" sz="16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id-ID" sz="1600" dirty="0" smtClean="0"/>
                        <a:t>mungkin memiliki perubahan pada </a:t>
                      </a:r>
                      <a:r>
                        <a:rPr lang="en-US" sz="1600" dirty="0" smtClean="0"/>
                        <a:t>MR </a:t>
                      </a:r>
                      <a:r>
                        <a:rPr lang="id-ID" sz="1600" dirty="0" smtClean="0"/>
                        <a:t>spektroskopi MR (MRS)</a:t>
                      </a:r>
                      <a:endParaRPr lang="en-US" sz="1600" dirty="0"/>
                    </a:p>
                  </a:txBody>
                  <a:tcPr/>
                </a:tc>
              </a:tr>
              <a:tr h="18297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Grade II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/>
                        <a:t>Mengenai</a:t>
                      </a:r>
                      <a:r>
                        <a:rPr lang="en-US" sz="1600" dirty="0" smtClean="0"/>
                        <a:t> corpus callosum +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lokasi</a:t>
                      </a:r>
                      <a:r>
                        <a:rPr lang="en-US" sz="1600" baseline="0" dirty="0" smtClean="0"/>
                        <a:t> Grade I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Paling </a:t>
                      </a:r>
                      <a:r>
                        <a:rPr lang="en-US" sz="1600" dirty="0" err="1" smtClean="0"/>
                        <a:t>sering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mengenai</a:t>
                      </a:r>
                      <a:r>
                        <a:rPr lang="en-US" sz="1600" dirty="0" smtClean="0"/>
                        <a:t> body posterior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splenium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dari</a:t>
                      </a:r>
                      <a:r>
                        <a:rPr lang="en-US" sz="1600" dirty="0" smtClean="0"/>
                        <a:t> corpus callosum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/>
                        <a:t>Sering</a:t>
                      </a:r>
                      <a:r>
                        <a:rPr lang="en-US" sz="1600" baseline="0" dirty="0" smtClean="0"/>
                        <a:t> unilateral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/>
                        <a:t>Dapat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="0" baseline="0" dirty="0" err="1" smtClean="0"/>
                        <a:t>terlihat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dari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dirty="0" smtClean="0"/>
                        <a:t>Gradient-echo axial magnetic resonance image</a:t>
                      </a:r>
                      <a:endParaRPr lang="en-US" sz="1600" b="0" dirty="0"/>
                    </a:p>
                  </a:txBody>
                  <a:tcPr/>
                </a:tc>
              </a:tr>
              <a:tr h="12557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Grade III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err="1" smtClean="0"/>
                        <a:t>Mengenai</a:t>
                      </a:r>
                      <a:r>
                        <a:rPr lang="en-US" sz="1600" b="0" dirty="0" smtClean="0"/>
                        <a:t> brain stem + </a:t>
                      </a:r>
                      <a:r>
                        <a:rPr lang="en-US" sz="1600" b="0" dirty="0" err="1" smtClean="0"/>
                        <a:t>lokasi</a:t>
                      </a:r>
                      <a:r>
                        <a:rPr lang="en-US" sz="1600" b="0" dirty="0" smtClean="0"/>
                        <a:t> Grade</a:t>
                      </a:r>
                      <a:r>
                        <a:rPr lang="en-US" sz="1600" b="0" baseline="0" dirty="0" smtClean="0"/>
                        <a:t> I + Grade II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/>
                        <a:t>Paling </a:t>
                      </a:r>
                      <a:r>
                        <a:rPr lang="en-US" sz="1600" b="0" baseline="0" dirty="0" err="1" smtClean="0"/>
                        <a:t>sering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mengenai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dirty="0" smtClean="0"/>
                        <a:t>rostral midbrain, superior cerebellar peduncles, </a:t>
                      </a:r>
                      <a:r>
                        <a:rPr lang="en-US" sz="1600" dirty="0" err="1" smtClean="0"/>
                        <a:t>lemniscus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medialis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traktus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corticospinal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utoShape 2" descr="data:image/jpeg;base64,/9j/4AAQSkZJRgABAQAAAQABAAD/2wCEAAkGBxMTEhMTExEVFRUWGRobFhgWGR8YHhgbFhofFx4dIBsaHiggGB4nHRgYITIiJSorLi8wGB8zODMtNygtLi4BCgoKDg0OGxAQGy0lHyUtNTA1Li01LS8tNy0tLS0vNS8tLS0vLy8tLS0tLS0tLS0tLy0tLS0tLS0tLi0tLS0tLf/AABEIAMIBAwMBIgACEQEDEQH/xAAbAAEAAwEBAQEAAAAAAAAAAAAABAUGAwcCAf/EAEYQAAIBAgQCBgcFBwMCBQUAAAECEQADBBIhMQVBBhMiUWFxFTJScoGRoSMzQrHhBxRissHR8BaCklOTQ3OiwvEkNERUY//EABoBAQADAQEBAAAAAAAAAAAAAAACAwQBBQb/xAAzEQACAQIFAgUBBwQDAAAAAAAAAQIDEQQSITFRExQFMkFhgXEiNFKRocHwFTNT4VSx0f/aAAwDAQACEQMRAD8A9xpSlAKUpQClKUApSlAKUpQClKUApSlAKUpQClKUApSlAKUpQClKUApSlAKUpQClKUApSlAKUpQClKUApSlAKUpQClKUAqsx3EmR8oUHQb1Z1n+M/enyFUYibjC6L8PFSnZnX0y3sr9aemW9lfrVbSsPXqcm7oU+Cy9Mt7K/WnplvZX61T4zEratvccwiKWY9wUSfoKquDcau4i1bvrhgtq4RlzXBnyExnK5cojUwGOg79K6q1Vq9yLo0k7WNb6Zb2V+tPTLeyv1rK2Ok2Fe5btrdk3QxtHK2W4EMNlaIaIOxqNb6a4Fs5F8kJmzHq7kLkyzJy6euPr3V3qVvc506PsbP0y3sr9aemW9lfrWRPSzCAuGvFSiLcbMjr9m8Q4le0vaGo2mvi50ywSxN6MyI4BRwStwqFOq8yw+R7jTqVvcdOj7Gx9Mt7K/WnplvZX61mOL8fs4fDPinzZF5AdonNkCgHmW07ue1fVniNwIty9ZW2hUsxFzObYAzDMMgkxA7JOvfuedWryd6VLg0vplvZX609Mt7K/WsLxjpjbTD4m7YHWXMOttnt3A9sgXYKmCs6hpj4GK/cJ0rH7xiLV4JbSyllgwJJc3wCBEbyYAE1LPWte5HJRvaxufTLeyv1p6Zb2V+tZFulmEAeb2UpdW0ysrBhceQq5SJMwddoBM6V1vdJMMrpba4RcdSyrkckqoZiYC8gjfKudSt7kunR9jU+mW9lfrT0y3sr9ayCdL8G2QLdLF0d0C23JZLchmELqOy3yrtw7pLhr720t3CWu2zctyjKGUGCQWUAkHcb0dSsuQqdF8Gp9Mt7K/WnplvZX61W0qPXqckuhT4LL0y3sr9aemW9lfrVbSnXqcjoU+Cy9Mt7K/Wriw8qp7wD8xWVrT4T1E90flWnDVJTbzMy4mnGKWVHalKVsMgqu43imtorKYJaNp0gn+lWNVHSb7pffH8prD4lOUMLOUXZpF2HSdRJlLg+kzXVz27quskSAIlTlP1Br7xHSG4il3uBVUSSQNKouGYB7QIN0MGuXHMJlk3CWj1jEMT8NPGpOPw3WW3t9ntCDnXOpnvWRI+Ir4qWPrKpZVpZb8vb+ex66oQy+VXLEdJHy584iC2qwYGp7JE/CK+7fSG4wDC4sEA7DZtRvtWKtdFD1gZrshVUKxWXJCXUjMTKoBd2kk5RrvPReiSS2Z8wJtnVSSQly3cKmXylT1QHqyAdzWmWLaf3iX6lapL/GjYL0huEkZxpE9mBqJ0JEHTur79O3ds6/IVir3REG2ba3soKsnqAwjIbZAEiNCI7o2rtiOilprhuyAxYvOQTJvW7w13kdVlB7mNceLf/Jl+p3pL/Gj0HgvELlxyGIICztHMVx4z96fIVR4PjTWMSifu7vbdCXurJFsKwBlVUsdx9ToFJq4x+IS4we26ujKCrKQwI7wRoa93A1KlTAxlUd23u9TPljHENRXoRqUpUzQccZhlu23tuJR1KsO8MIP0NVHC+BXLOHXDDEzaSApyRc6sGShYNlMiVzBRoe/Wr2ldUmlY44p6mT4R0KFkYZGxBuJhbj3LAKQwz7BmzdoAknQLOndUfFdFGscOxuGsFrzXyzhYVTnuZQdSwGWFB+e9bSlT6srkOlGxkB0QF+yzXmdL9zCphzov2SrDeqpIY5xJObWNIrgOgJPr4hLn/06YfLcsArlt6gwHBmcpBBkQdddNtSnVnyOlHgzeJ6NWvRn7ned3t27UFxo32faDASYgjRddBFSX4Xeu2FtNi2UZYz2k6tyCpUScxAIkEwBJHLarDi/3F7/AMt/5TX6MUlu2pd1QZV1YgcvGmaTXyMsb/Bk2/Z8CcVOKOXE27aOBbAI6rLqDmiTk105mvvifQIXjdY4p1e4LUMEHYbDiEYCdeciefKtF6ewv/7Nn/uL/euuG4rYuHLbv23Pcrgn6GpZ6q1/YjkpvQocZ0NFwYlnuI1zE5OsLWpT7NCi5UDhlaTmzZpkRtXJ+hJ6zB3FxTBsLZazJQNnDKyTqeyRnO+bl3a6+lR6suSfSjwYzhvQIWjZIxLFrNl7KnqwAVuZixjNvLtGvdvU3hHREWLmFcX2b92ttbQFQJVySSTO+v02rTUo6sn6hUorZClQbmOCsEJ7TTACk6DSTAgDXc1+ti4IUsASCQPBYn5SPnXkvxSivSX5f7LsjJtKgDiC5gucFjOg/hifI9pdPGun7we8Vx+K0Vupfl/s7kZLrT4T1E90flWO6894rVcHulrKE76j5EgfQV6XhePpV6jhG97X1/nuYsbBqKZNpSle4ecKqOk33S++P5Wq3qo6TfdL74/lNef4r9zqfQvw392JgOjfFxeVib9u4DcYWisAsqqDqoJymcxA3y5SamcexbWsPeuJAZEJE7aedScJjLd1c1u4txZIlGDCRuJHOurMACSYA1JOkAV8FOcetmy212/bZf8AR7aTy2v8mWwfSh/slZFYu5WQwBcG/wBUpthQVuwkOxBAA18uFnpdcl36oMp6tURWkrcudaFVzk7LF0RGGuQkb61q8Hjbd5c9q4lxZjMjBhI5SDFfd6yrRmUGCGE8iNj5itLxFBNqVH9XzwV5J20kfdKrOI8ES7dt3szpctghWUjSdjDAqSNYkH1j4R99ZiLe6rfXvSEf/ixyt5hl8BWTpRklllrw9P12LczW6NP0a+8b3f6ionHuFL17PaJs3GgsyRDnvdD2X2An1o0DCnRDiNt7zKGhwklGBRwJGuRoMeMRU/jP3p8hX13hilDAJPTVnnzs8Q/oZ88Sa1/9ygUf9VJNvzb8Vr/dKj2jVkrAgEEEHYjWa/arW4XkJbDv1JOpWM1tjvrbkQSTJKFSeZNaNGXaosqVWrxTIQuITqSdA85rbE6CLkDKSSBDhSTtNd+KcSt4e2bl1sqj4knuA5muZXsMyJdROIcSs2FzXrqWx3sQJ8u+vO+M9KsTiTltZrFqdx67eZ/D5D51nLfDi18ly1xlVcoYljLa7nYab1cqP4mcUnLZG4xv7RBJGHw7P3M5yA/Df5xWf4j0mx98RnFlT/0gQf8AkdflVlgeHBYVwM3Ijn4U4hZVMhYhQCSeUwp/qRVyUY7IioOTs2ZHiWAurZuO164YB3dtZ+NSuE8HZ1Ju5mIPZzEnSOU8t6uuKXUuWyVEoiEseUxAA7+Z+FXgsRbBA0yj8qnndjjppWRhrPBxfdlMBE3jmSSQPgIPxqVf6PJbgpAMjLGhmrDgNxQtwMwDZydeYI0rviGcZrga32NlfQwByMiCfLnUM7L5UU3Yq8B0nxeCurb1u2zJZGJJjvUnUeVX9r9pwN0A4VhanUz2vPLt9aj2LIuujlYLW5g7iTUXiPDlBCqozsdu5Ruf87661CWrRRkktEz0DgvSLDYofY3VYjdTow+B1q1rwLCYEAMysVdGPaGhEHv+Fazgf7Q7lrKmJXrE260aMB5RD/CKqnQ/CdU3fU3ONwJd0YELlIMhTmgMGyhs0BTEEEGRNcsfww3QuZhIUg9kwSWRpgMCINvQTz587DA8Vs3rfW27qsnMjl4Ebg+Ffpw5uMjtmUIZVQYnSJaN/LlHPl4S8LlFp57W9kXOafpuUr9Hwc0kah4PVgEM4QZ9DGYFJEAetX0nR5AxbQEmZCAH17jnXxF2PhWkpUuxqWt1H+SH2eDN2eCsMpNwFldWkIRoqIkAFiBITUmd9IgV6FwIfYp/u/mNUNafCeonuj8q9DwzBunWdRyvpbZLdr/wyYySyJJep2pSle6ecKqOk33S++P5Wq3qn6TmLSk+1/7Wrz/FfudT6F+G/uxMPwbh1yybhZ1YXLhdh2iR2FQAOxltVnXYQBoKlcWwXXWblqcucRJGYTvqJGYaajmJrlwbiYvi4wywrwIbNoVVwT3GG1HLapHEcQbdp3AkqpIHf8ta+EqSq9dX811+foe0lHJpsUtzgV92DPiDpcZsoJgBhbAAZgTKlGI2+8IBEa/Nvo7dUDJf1GQmcxDMqXUYntcxdUx//IfCfhOMhsoKNJMEiIWXe2sgkMCxQ9mCVJgxX4vHAdRZuRCexOZ7nVBCM/Zad521mIrW6uL8tlZfQry09z9xuLbC4e2ere8V6tGybyYTNruM0d51qdg8UlxcyMCNjH4TzBG4I7jBqI/GVEQjsTICjLOhcHdgP/Cbn3V8Wlt4ibih7VxYGcQrwVDrMEq6w4OVpHhNZpU/s3nGzvv9eV+6/Umpa6P4NJwjA2rzFbttXAEjMJggiCDupHeNa4cV4fdtXPsbxZQB9nfJucthd+8Hm2fyrl0fx1yzcbrkLpl+9tKTGo9e2JYctVzDckKKs8fiUuMHturoygqykMCPAjQ19T4asuAXrqzFPXEP6FL6XCff22s/xHtW/wDuLoo98KfCrBWBAIIIOxGoNfVVOMwFm0rXVc4aJLNbIVTzJNsgoxPfE+NX6Mu1R147xW3h7RdxmnRUG7k8o7u815fawt7EuzCEVDCWderSQDlUfg0jbTfSonGeOYi5iRcujMCItwIGUfwkmCdCYJq54HjA9v7Blz5mLA6ESSdV0P8A8VrhDIit2lqyRg3Q/ZuvV3NgG2b3W2bY6b+FQGum1cJZchIyyR49kz9CPKrb0NcuEtcbUiCPwkdxU6H41D48qWl7F4MRvbYkx7r6svkZHdFdZODs/Y+fSV+6gizBX/xJy7dwipGD4ccQi3br5u8Hs5Y3ET31Kw/GbToqIjdZl9Rhl2HI7MPdJqiv2r92+bRhFMFgswB3+JqL0LIu/l0LjiGJsW7NxA4JyMAq67qaWmxCoBbYFYEBhMaedRcXwhOpudSmqq03G1JygzHxFW9i5iFRcwUgAbiOXfUvQr0zaFBwyzcFx1ZsraRAGoPMSJ3mvzDcIuC9cYMrEHUXBPrayP8AOVWzcYZz9nhlfKfWJ0B8CR+Vckx1xL3WXrWVCuVurOaNdyIk/Co2Lc7TuQ8ZicSjrcFsHKIIHMfnyr6wXFVOe46uLh3GUnQbAHaPON6ur/F7S6rZdh3t2QT5b/SuF3Elgqfu5th27RmZjWPCYocvpsZV+C37hdwsC42Yqdj4d9CrksrWWgGBsQNBpvrrNbZ7iqxDaSNAOf8AnyqA+Ktycn2l0zos5VEe1ER3nc/Su3sR1lokZ/otjlw+NtAEfaNkKcgW0B7swPPzHn7DXmlnoyrDrQfticwbuO4juqLhsbicJdFwXnugGLiO5YEcxqdD3EVGdPPqtyq+R+x6rSo+AxiXra3LZlWEg/5zqRWRqxaK0+E9RPdH5VmK0+E9RPdH5Vswe7MeM2R2pSlbzCKqOkv3S++P5TVvUHi+Da6gVSAQ06+RH9axeI05VMLOEFdtF1CSjUTZj+qWc2UTMzAmSAJnvgAfAV9OgIIIBB3BEg1cf6fue0n1/tT/AE/c9pPr/avif6VjfwM9fuaP4ih/c7eYN1aZhMNlE6zOsTrJ+Z76/EwNoRFpBG0KNNQ2mmnaAPmJq/8A9P3PaT6/2p/p+57SfX+1d/puP/BL+fI7ihyjPrhbKvIt2w7S3qqGaJk959c6/wAR767WrSr6qhdtgBsAo28AB5AVPu9HGN62SUJCPB101TbTTepf+n7ntJ9f7V2XheNaX2Jfz5OLE0eUOjX3je7/AFFQ+P8ACl69rlpjZuNBZk2c97oezc2An1o0DCrrhHDGtOWYqZEaT3g91ReM/enyFfSYCjUoYJQqKzuzI5RniG1tYz54k1rTEoEH/VSTb/3c7X+7s7do1mekmJ/eb3VBgLVo9+jNvPiBWk6T8UbDYa5dRcziAg72bQT4V55w3CSnWW7kMxLMCOySTJlRGUzPqx8a10kvMWSvsWvFuFA2iCB4f3HdUXhHALZS0xWTBIbY9qdmGo35GqzH4q6LbLcdkEwixKsdoDx38jlPhVrZwZW0tjrHGna12J1I+JmrdmT3hY44m5fNx7dm6XtoNc51nuFwCfmGPjUHgq22Y3LylAW7Gf1TrE5/VJJ7zNX1i2mHsMDtrqTvNUeExuIvKLFlYXWYjUE952X8643fQlGNotp2Lvi/EcPbXI6rcJ2WAQCNQfA8waznDOOXrbt1ds3y24YMzAAcmmSPe18at8L0HURmuEN3L6nkVO/witNw7ANbXIbdsRABtAgN4lT6h8JbzrnyRzxSsl8mPucSxly3dVbKW4Ri6EhHAIMnKSSRvqNPGuFzG4oZeusXmUAbdpNv4QB863ON4Wl9Ct0DmBJhlkRKndTBO1cbdu/YgCcRbHcAtxR9Fcf8Tp+I128WrHFVlF3sijwHSa0wym0VI9kgxUpuLK7dVatlmPNhlA8ddx5VY/u2FxWYFZZYndHQkbEaMp5we8VExPRZWEK5MbZ9f/UsMPrUXdE4zpt6o+7WGKkE/aXGmMwhV01gVL6wNCZftOSTvHMH2fH4bwDmr+KxGGIUqxVdgxzKAdJzDVfCd6mNxawyeo73DuMsknz2A8qXOtOW2p+cfKi6iG5q0dZlmQAfVAGoH+Gu9m6txMthVt2hoxMLJ7oGp5edQ8AMoJNi4HJmQJGmwiZAq0tth3IudUxuLuoBEHxOx35603LH9lWsQuIHEqmZWm3IkAZTHmNQK5YjDEAEWSBpJEMpHw/OrvCYh75cERbBgBTvGhk7+FQuJqbdprNtiV588i+zPP8ApXVe5CVmrNakfoJxHqr9zCkyjMTb/hPrR8R9RXoNeT4XCdXkvEhGLoVEwVAIj/PGvVxVVdapla0bR+1p8J6ie6PyrMVp8J6ie6Pyq3B7sy4zZHalKVvMIpSlAKUpQClKUBFuffW/cufzW6lVCxV0LdtsxgZHE+JKGPoflX36Qte2KAlVn+M/enyFW3pC17Yqh4xjbfWHtjYVmxXk+TThfOUHS+0GwzSwXKytrzg7edYW9hUA6yGE65rZMnzHOtf0vxFtrSDMPvFn5GqtcXbiMnzrPTX2DbmtJ2KHDTcuojlmQS2VgNdOffU2zgyoZ7TCASOruerpyVvWTl3j+GoeOxai4GXOmXTOFmPMc6/LV1LhKjEuhbUErAJ7oNTu0SbUlqzhiMQ+KxCYb1CdlMa7yZBhtBOn0r0Hh3DksKEQbbnmT3nvrznh+W1iz+8hGRlygkdk8wYOxBjbWt3wlkRWHXG4v4dc8eAaMzDn2iT41xkal00vQmXnEyYnkKr8Xjrh05V0xqBmDWzBiIIOvd41GxXWOpsIMt1jlLgyLcnUj+PQ6ctz3GFrs5ciWcS1x2S0vWMh7esKngza6/wjXyqc+HVI62/2u5YX6GW+tfHEQuGtDD2OxG7bkncsSfWYk6k99U5wZADMCS25J1g+NXKMErspbnJ2R24u6MQyYps6aAk9pRvAYdqNBodD3V+cO4/cBAvRdXQZ7W+nenP/AG6ydFqO2EWJAYGdyNvjVXxHAyGObLpOZdPnU1ThJaMjKU4br5PQExVlkLBkKfjJgSdiGnYjaDryrIcZuW8LdW5YJKbkgFlXX1TA2IOnlXDo5hVu2gSSt+32TcX1iN1JkQykGIaR2T3VdcawobD3Qd8unny+tUSsnY1Um07nbE8WyW2cYdiQubVgBtMCJP0qttY+9btKyJbl2BbNLEZzBM6SR/SpX7r1lgZ3IGXULpOnM1+WuEAWlLk5lgyx0Gs+VLlytz6kLijYi3ZAS9kBftZUAJzEk6mY1qJZyQM92457gzGfgun0r6x18Yi9ALmyg/ACZ+W3nVrZv2rYAtsoAHqTuPI867mGSyuyg4liLaoQEPlly/U1s/2f8e6+z1Tkdba0iZzLyPj3fCowuWLigi4kHcMQCPAg7VU3bQtXFu2RlZToygQe8abg0ccysVystUj0utPhPUT3R+VZDAYoXbaXBswn/PjWvwnqJ7o/Ku4RWk0ZMW7pHalKVuMIpSlAKUpQClKUApSlAKz/ABj70+QrQVn+M/enyFZsX5Pk04Xzmc6T4V7lg9WJdCHUHSY3HyJrCspuDM1+4W9m1oF8NR+denmsdhsOUDIwhkJkeeoPkRWWk9LG6WjuUeFx9y12blp7qE+sFIYefI/CpNy1h7w7Dw3s7Grh3UerbJH4v0qjx/D7eIb1+rjVDEHx7U1YdVn7HziQt5eqv6Eeq/iNvI1Hti9Yn8YGzWzGg9oTUeb+bq8i4iPxhoI8zEGo64C7eNrP9nbd8sKZPPc92lcLYp7PYu8J0pIYLcntaAkaHl621X/BMcqXMrkZCfs5EFSZkTzG3zqjxfRuwiEKW0HMzNUXErl6zbNg/aMxAstPaBkBd99a6iEoRmrxNt0h4eczqHkzmB7idYMVww2OGUdaoBAr6xmKU3LpJ/FBI2ldDrtuK+E4YbpBKkyJjw8a4ylHzd45h1B1M+6T4chVde4aL9nrbb5izEELoQBy/Srf92VZAAEGDHePKuVv7JjcUe+o/EO/3h31xSJannvE+OXcJfQ207WoOZSA69x2/wAFaPDdIjfUZlVAILKDOo7ydx5VO/aRw9LuDGIEA22Uhtsyt2Y+v0rzrhttrrQhYKNWYToPLnV6ipIpUrM3Pp9LYKzI7gCd6h4PiD41znuBQpMW2BAMd9TsBg7aWwydpDo5Oh75M89BXfFcPUtcDQSoDhhoQPA8hqPpXHBFka7iyw4Xhw3ZKdW68kMT4iKmtYJ0IFwc1cCfg396oMJj7iZQ2pWMjd/8J8aubHEkvIzKxW4N12M/1FVtWL07/aRAwdm0mIZMpXMBlVhsecGrK/hAFddIEH5iah8UtZb9q62wjMfpPwmvrFKbl/q5m3GZh3mIAP5/CuLQlJZtXwXfQrEF8NrEK7qsdwbT869FwnqJ7o/KvP8AoqoFkhQAA7xHnXoGE9RPdH5VZh/PI8/FeVHalKVsMQpSlAKUpQClKUApSlAKz/GfvT5CtBWf4z96fIVmxfk+TThfP8EKqfjuDbS8gkqIdfaTf4kb/OriledGWV3PQaurHnmO4lamMzAnkuv0FRruOtlVZQ+YetKHtDaJiPjWvxvReyztctzZuN6zJEHWZKkRP965r0aYf/kt/wARWjqRYWnoZz00vV9liQZ7OXUfTSopxGJvPZQW8iCWXTmB+tbNeAaQcRcB71Cj81NZj9oOD/drFq7buXOsNwKbhaTlKkx3DUDYV2LTdkzrnlV7FncwRuKQ5yaa93mDVTh7Vp8YjZwUsAsznWWiBHeRv8KwSC9iBmfEXTJMDMQN+7nVjhhctobIuEh9WnXbxq3KUOV9C/470pfEtkw4yorEK5HLYkCNT4moWFz4dxc6xszEBiWPaHjrrvNc7SrbE1V8W4qDvsK7Yjokeg28SkwJZjoxUSq92vePDxr7uGNa/eHWl6q2V2Kgj4ia+r9vSs09S+Jl+md0jBtZOqdYjjymI/5RXDoThxlmIzn5gfUQRvV3xjBi7h7incaiPl+vwqm6KYu2uHHWsbZRyMw3Ujv5ka7DWtNKV4Geossi8wCQCjCJMPuFgGFYHae/TlU23hwdWT8C5gNhlZp215T8q64P7QBgQRHaaShZNtQ8c9ddwK68UwwYKrXFUhRnI0BOxg5dCO6RUym5RYqwLzBfw5wNNADyHIn41C4G4F27h7uhJzI/PXmPiK0li0EHYCnWczbRyPZn8J5kGsR00uNba1eTKShObLmJE6/i5abeNccbl1OplZtg5dTauEdYnP2hsD5GqhsRcwzQVlGMacmOg1pwnjS37aM4giCrjUa8jzHdVzhsH+8sFE9WpBdh3gzlFU7bmlysvqaDgmCNqyqH1tS3mxk/KY+FbbCeonuj8qzFafCeonuj8q7hHeUmZMWrRSO1KUrcYRSlKAUpSgFKUoBSlKAVn+M/enyFaCs/xn70+QrNi/J8mnC+f4IVKUrzT0RSlKAVV9JeDri8O9ljEwVPcw2NWlK6m07oNXVjwi0r4RzYv2yjKTBI0Ou4PMVaWHUgtprXruJwqXAVdFcHcMJrJ8V/Z9ZcE2Lj2D3DtKfgdvga1qvF76FDptHm/EsYMxAPn4VQYq2zsFAJZjCqBLEnYRXpSfsvuyM2Jt5Z1hCT56nU+dbDo50Rw2D7SKXuHe4+rfDkvwqfXjFcnHTctCm4DgL9jC2bV+OsC8uQnQHxAgVNFXvE8IXClTqp57EHcf2qnvWCrRBHnVGbNqTtl0I/U+t3EVgrOE6vFmy/qs+ZZ2YgafPQ16GUIFZzplwN79oPa0u29V8Y1j8/nU6Ts7Eaqurltbx57otyFUHdiNd52kLMdwr4u4wh50IcbMZjmTr5Hn+dZngnFbly0DcXtDQRsORJB1Bq2vYpchJOiw241gSfATWgoyk82iNbRg7susHUzHM7nu3rPdJL+ZVUqVJ1YERsCJn/ADxqZieNpbCOWBJG3tBhPKsti8dcxFxUthmY9lRuaEoxtqzffs/4Rhr2DtucOgYFlJWRmyGJMHUmtrYsqihVUKBsAIqr6KcG/dMLbszJElj/ABMZMeHKrisFWV5PXQ0wjZIVp8J6ie6PyrMVp8J6ie6PyrRg92ZsZsjtSlK3mEUpSgFKUoBSlKAUpSgFZ/jP3p8hWgrP8Z+9PkKzYvyfJpwvn+CFSlK809EUpSgFKUoBSlKAUpSgFfFy2G3APnyr7pQFHjsKVO2lQ7bQRWmdARBE1U47h8Sw1FXRlcrat9DA8cw37viniBbujOoA2OzD56/7qz/H7mZQqKzsTsilvoBXpmI4VaxIRboJyNIynKdRET3H+laHh+Ct2UCWlCqO7n4zuTVzrKK2K1Bt6HhnBui2MxEKmHdBze4Ci/GdT8BXrHRHojawSz95ePrXCPoo/CK0lKpnXclZaFqhzqKUpVJMVp8J6ie6PyrMVp8J6ie6PyrZg92Y8ZsjtSlK3mEUpSgFKUoBSlKAUpSgFZ/jP3p8hWgqBjOGh2zZo+HdVGIg5wsi/DzUJXZQ0q39Cj2z8v1p6FHtn5frWLtqnBs7mnyVFKt/Qo9s/L9aehR7Z+X607apwO5p8lRSrf0KPbPy/WnoUe2fl+tO2qcDuafJUUq39Cj2z8v1p6FHtn5frTtqnA7mnyVFKt/Qo9s/L9aehR7Z+X607apwO5p8lRSrf0KPbPy/WnoUe2fl+tO2qcDuafJUV+EVcehR7Z+X609Cj2z8v1p21TgdzT5MrdwJDylT7KkKAd/Crv0KPbPy/WnoUe2fl+tSdCq1axFV6S9SopVv6FHtn5frT0KPbPy/Wo9tU4JdzT5KilW/oUe2fl+tPQo9s/L9adtU4Hc0+SorT4T1E90flVf6FHtn5frVnaTKoHcAPlWnDUpQbzGfEVYzSyn3SlK1mQ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411" y="686814"/>
            <a:ext cx="2634406" cy="1973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5" descr="https://upload.wikimedia.org/wikipedia/commons/thumb/9/93/Brain_sagittal_section_stem_highlighted.svg/1200px-Brain_sagittal_section_stem_highlighted.svg.png"/>
          <p:cNvSpPr>
            <a:spLocks noChangeAspect="1" noChangeArrowheads="1"/>
          </p:cNvSpPr>
          <p:nvPr/>
        </p:nvSpPr>
        <p:spPr bwMode="auto">
          <a:xfrm>
            <a:off x="155575" y="-1728788"/>
            <a:ext cx="3267075" cy="360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Brain Stem I - ProProfs Quiz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0" r="12078"/>
          <a:stretch/>
        </p:blipFill>
        <p:spPr bwMode="auto">
          <a:xfrm>
            <a:off x="6629397" y="2819400"/>
            <a:ext cx="2341419" cy="160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762000" y="187083"/>
            <a:ext cx="7523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Diffuse axonal injury  Grading </a:t>
            </a:r>
            <a:r>
              <a:rPr lang="en-US" b="1" dirty="0" err="1" smtClean="0"/>
              <a:t>menurut</a:t>
            </a:r>
            <a:r>
              <a:rPr lang="en-US" b="1" dirty="0" smtClean="0"/>
              <a:t> Adams</a:t>
            </a:r>
            <a:endParaRPr lang="en-US" b="1" baseline="30000" dirty="0"/>
          </a:p>
        </p:txBody>
      </p:sp>
      <p:sp>
        <p:nvSpPr>
          <p:cNvPr id="9" name="TextBox 8"/>
          <p:cNvSpPr txBox="1"/>
          <p:nvPr/>
        </p:nvSpPr>
        <p:spPr>
          <a:xfrm>
            <a:off x="5412337" y="6519446"/>
            <a:ext cx="3834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Feltril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et al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i="1" dirty="0" err="1" smtClean="0">
                <a:latin typeface="Arial" pitchFamily="34" charset="0"/>
                <a:cs typeface="Arial" pitchFamily="34" charset="0"/>
              </a:rPr>
              <a:t>Difuse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 Axonal Injury,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2019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755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s://i.redd.it/q6jrxurwvsl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05000"/>
            <a:ext cx="6324600" cy="360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412337" y="6519446"/>
            <a:ext cx="3834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Feltril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et al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i="1" dirty="0" err="1" smtClean="0">
                <a:latin typeface="Arial" pitchFamily="34" charset="0"/>
                <a:cs typeface="Arial" pitchFamily="34" charset="0"/>
              </a:rPr>
              <a:t>Difuse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 Axonal Injury,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2019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2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63783"/>
            <a:ext cx="8153400" cy="129540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CT Scan </a:t>
            </a:r>
            <a:r>
              <a:rPr lang="en-US" sz="2400" dirty="0" err="1" smtClean="0"/>
              <a:t>kepala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tak</a:t>
            </a:r>
            <a:r>
              <a:rPr lang="en-US" sz="2000" dirty="0" smtClean="0"/>
              <a:t> </a:t>
            </a:r>
            <a:r>
              <a:rPr lang="en-US" sz="2000" dirty="0" err="1" smtClean="0"/>
              <a:t>tampak</a:t>
            </a:r>
            <a:r>
              <a:rPr lang="en-US" sz="2000" dirty="0" smtClean="0"/>
              <a:t> </a:t>
            </a:r>
            <a:r>
              <a:rPr lang="en-US" sz="2000" dirty="0" err="1" smtClean="0"/>
              <a:t>kelainan</a:t>
            </a:r>
            <a:r>
              <a:rPr lang="en-US" sz="2000" dirty="0" smtClean="0"/>
              <a:t> (50-80% normal)</a:t>
            </a:r>
          </a:p>
          <a:p>
            <a:pPr lvl="1"/>
            <a:r>
              <a:rPr lang="en-US" sz="2000" dirty="0" smtClean="0"/>
              <a:t>Salt and paper appearance di </a:t>
            </a:r>
            <a:r>
              <a:rPr lang="en-US" sz="2000" dirty="0" err="1" smtClean="0"/>
              <a:t>batas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Gray-White matter </a:t>
            </a:r>
          </a:p>
          <a:p>
            <a:pPr lvl="1"/>
            <a:r>
              <a:rPr lang="en-US" sz="2000" dirty="0"/>
              <a:t>multiple petechial </a:t>
            </a:r>
            <a:r>
              <a:rPr lang="en-US" sz="2000" dirty="0" smtClean="0"/>
              <a:t>hemorrhages </a:t>
            </a:r>
            <a:r>
              <a:rPr lang="en-US" sz="2000" dirty="0"/>
              <a:t>di </a:t>
            </a:r>
            <a:r>
              <a:rPr lang="en-US" sz="2000" dirty="0" err="1"/>
              <a:t>batas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Gray-White matter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Radiologi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12477"/>
            <a:ext cx="2833833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12477"/>
            <a:ext cx="27852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95400" y="6552767"/>
            <a:ext cx="7789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err="1"/>
              <a:t>Smirniotopoulos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i="1" dirty="0" smtClean="0"/>
              <a:t>Diffuse </a:t>
            </a:r>
            <a:r>
              <a:rPr lang="en-US" sz="1400" i="1" dirty="0"/>
              <a:t>Axonal Injury </a:t>
            </a:r>
            <a:r>
              <a:rPr lang="en-US" sz="1400" i="1" dirty="0" smtClean="0"/>
              <a:t>Imaging</a:t>
            </a:r>
            <a:r>
              <a:rPr lang="en-US" sz="1400" dirty="0" smtClean="0"/>
              <a:t>, 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772400" cy="1490472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smtClean="0"/>
              <a:t>MRI:</a:t>
            </a:r>
          </a:p>
          <a:p>
            <a:pPr lvl="1" algn="just"/>
            <a:r>
              <a:rPr lang="en-US" sz="1800" dirty="0"/>
              <a:t>Gradient-echo axial magnetic resonance </a:t>
            </a:r>
            <a:r>
              <a:rPr lang="en-US" sz="1800" dirty="0" smtClean="0"/>
              <a:t>image </a:t>
            </a:r>
            <a:r>
              <a:rPr lang="en-US" sz="1800" dirty="0" err="1" smtClean="0"/>
              <a:t>menunjukkan</a:t>
            </a:r>
            <a:r>
              <a:rPr lang="en-US" sz="1800" dirty="0" smtClean="0"/>
              <a:t> </a:t>
            </a:r>
            <a:r>
              <a:rPr lang="id-ID" sz="1800" dirty="0"/>
              <a:t>sejumlah fokus kecil </a:t>
            </a:r>
            <a:r>
              <a:rPr lang="id-ID" sz="1800" dirty="0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muncul</a:t>
            </a:r>
            <a:r>
              <a:rPr lang="en-US" sz="1800" dirty="0" smtClean="0"/>
              <a:t> </a:t>
            </a:r>
            <a:r>
              <a:rPr lang="en-US" sz="1800" dirty="0" err="1" smtClean="0"/>
              <a:t>karena</a:t>
            </a:r>
            <a:r>
              <a:rPr lang="en-US" sz="1800" dirty="0" smtClean="0"/>
              <a:t> </a:t>
            </a:r>
            <a:r>
              <a:rPr lang="en-US" sz="1800" dirty="0" err="1" smtClean="0"/>
              <a:t>konsistensi</a:t>
            </a:r>
            <a:r>
              <a:rPr lang="id-ID" sz="1800" dirty="0" smtClean="0"/>
              <a:t> </a:t>
            </a:r>
            <a:r>
              <a:rPr lang="id-ID" sz="1800" dirty="0"/>
              <a:t>sinyal yang </a:t>
            </a:r>
            <a:r>
              <a:rPr lang="id-ID" sz="1800" dirty="0" smtClean="0"/>
              <a:t>berkurang</a:t>
            </a:r>
            <a:endParaRPr lang="en-US" sz="1800" dirty="0" smtClean="0"/>
          </a:p>
          <a:p>
            <a:pPr lvl="1" algn="just"/>
            <a:r>
              <a:rPr lang="en-US" sz="1800" dirty="0" smtClean="0"/>
              <a:t>multifocal </a:t>
            </a:r>
            <a:r>
              <a:rPr lang="en-US" sz="1800" dirty="0"/>
              <a:t>areas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sinyal</a:t>
            </a:r>
            <a:r>
              <a:rPr lang="en-US" sz="1800" dirty="0" smtClean="0"/>
              <a:t>  </a:t>
            </a:r>
            <a:r>
              <a:rPr lang="en-US" sz="1800" dirty="0"/>
              <a:t>abnormal </a:t>
            </a:r>
            <a:r>
              <a:rPr lang="en-US" sz="1800" dirty="0" err="1" smtClean="0"/>
              <a:t>pada</a:t>
            </a:r>
            <a:r>
              <a:rPr lang="en-US" sz="1800" dirty="0" smtClean="0"/>
              <a:t> (T2) </a:t>
            </a:r>
            <a:r>
              <a:rPr lang="en-US" sz="1800" dirty="0" err="1" smtClean="0"/>
              <a:t>pada</a:t>
            </a:r>
            <a:r>
              <a:rPr lang="en-US" sz="1800" dirty="0" smtClean="0"/>
              <a:t> white </a:t>
            </a:r>
            <a:r>
              <a:rPr lang="en-US" sz="1800" dirty="0"/>
              <a:t>matter </a:t>
            </a:r>
            <a:r>
              <a:rPr lang="en-US" sz="1800" dirty="0" smtClean="0"/>
              <a:t>di </a:t>
            </a:r>
            <a:r>
              <a:rPr lang="en-US" sz="1800" dirty="0" err="1"/>
              <a:t>corticomedullary</a:t>
            </a:r>
            <a:r>
              <a:rPr lang="en-US" sz="1800" dirty="0"/>
              <a:t> junction</a:t>
            </a:r>
            <a:r>
              <a:rPr lang="en-US" sz="1800" dirty="0" smtClean="0"/>
              <a:t> </a:t>
            </a:r>
            <a:r>
              <a:rPr lang="en-US" sz="1800" dirty="0" err="1" smtClean="0"/>
              <a:t>lobus</a:t>
            </a:r>
            <a:r>
              <a:rPr lang="en-US" sz="1800" dirty="0" smtClean="0"/>
              <a:t> temporal </a:t>
            </a:r>
            <a:r>
              <a:rPr lang="en-US" sz="1800" dirty="0" err="1" smtClean="0"/>
              <a:t>atau</a:t>
            </a:r>
            <a:r>
              <a:rPr lang="en-US" sz="1800" dirty="0" smtClean="0"/>
              <a:t> parietal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splenium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corpus </a:t>
            </a:r>
            <a:r>
              <a:rPr lang="en-US" sz="1800" dirty="0"/>
              <a:t>callosum</a:t>
            </a:r>
            <a:r>
              <a:rPr lang="en-US" sz="1800" dirty="0" smtClean="0"/>
              <a:t>. 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0"/>
            <a:ext cx="2861238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179302"/>
            <a:ext cx="2826972" cy="3373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95400" y="6552767"/>
            <a:ext cx="7789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err="1"/>
              <a:t>Smirniotopoulos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i="1" dirty="0" smtClean="0"/>
              <a:t>Diffuse </a:t>
            </a:r>
            <a:r>
              <a:rPr lang="en-US" sz="1400" i="1" dirty="0"/>
              <a:t>Axonal Injury </a:t>
            </a:r>
            <a:r>
              <a:rPr lang="en-US" sz="1400" i="1" dirty="0" smtClean="0"/>
              <a:t>Imaging</a:t>
            </a:r>
            <a:r>
              <a:rPr lang="en-US" sz="1400" dirty="0" smtClean="0"/>
              <a:t>, 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5109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Management: </a:t>
            </a:r>
          </a:p>
          <a:p>
            <a:pPr lvl="1"/>
            <a:r>
              <a:rPr lang="en-US" dirty="0" err="1" smtClean="0"/>
              <a:t>Cegah</a:t>
            </a:r>
            <a:r>
              <a:rPr lang="en-US" dirty="0" smtClean="0"/>
              <a:t> </a:t>
            </a:r>
            <a:r>
              <a:rPr lang="en-US" dirty="0" err="1" smtClean="0"/>
              <a:t>hipotensi</a:t>
            </a:r>
            <a:r>
              <a:rPr lang="en-US" dirty="0" smtClean="0"/>
              <a:t>, </a:t>
            </a:r>
            <a:r>
              <a:rPr lang="en-US" dirty="0" err="1" smtClean="0"/>
              <a:t>hipoksia</a:t>
            </a:r>
            <a:r>
              <a:rPr lang="en-US" dirty="0" smtClean="0"/>
              <a:t>, edema </a:t>
            </a:r>
            <a:r>
              <a:rPr lang="en-US" dirty="0" err="1" smtClean="0"/>
              <a:t>cerebri</a:t>
            </a:r>
            <a:r>
              <a:rPr lang="en-US" dirty="0" smtClean="0"/>
              <a:t>.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intracranial</a:t>
            </a:r>
          </a:p>
          <a:p>
            <a:pPr lvl="1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tatalaksana</a:t>
            </a:r>
            <a:r>
              <a:rPr lang="en-US" dirty="0" smtClean="0"/>
              <a:t> DAI: supportive care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secondary injury</a:t>
            </a:r>
          </a:p>
          <a:p>
            <a:pPr lvl="1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definitif</a:t>
            </a:r>
            <a:r>
              <a:rPr lang="en-US" dirty="0" smtClean="0"/>
              <a:t> treatment</a:t>
            </a:r>
          </a:p>
          <a:p>
            <a:r>
              <a:rPr lang="en-US" dirty="0" smtClean="0"/>
              <a:t>Prognosis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Buruk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7000" y="6479554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err="1" smtClean="0"/>
              <a:t>Mesfin</a:t>
            </a:r>
            <a:r>
              <a:rPr lang="en-US" dirty="0" smtClean="0"/>
              <a:t>, et al., Diffuse </a:t>
            </a:r>
            <a:r>
              <a:rPr lang="en-US" dirty="0"/>
              <a:t>Axonal Injury (DAI</a:t>
            </a:r>
            <a:r>
              <a:rPr lang="en-US" dirty="0" smtClean="0"/>
              <a:t>),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08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483</Words>
  <Application>Microsoft Office PowerPoint</Application>
  <PresentationFormat>On-screen Show (4:3)</PresentationFormat>
  <Paragraphs>60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DIFFUSE AXONAL INJURY</vt:lpstr>
      <vt:lpstr>PowerPoint Presentation</vt:lpstr>
      <vt:lpstr>PowerPoint Presentation</vt:lpstr>
      <vt:lpstr>Manifestasi Klinis </vt:lpstr>
      <vt:lpstr>PowerPoint Presentation</vt:lpstr>
      <vt:lpstr>PowerPoint Presentation</vt:lpstr>
      <vt:lpstr>Gambaran Radiologi</vt:lpstr>
      <vt:lpstr>PowerPoint Presentation</vt:lpstr>
      <vt:lpstr>PowerPoint Presentation</vt:lpstr>
      <vt:lpstr>PowerPoint Presentation</vt:lpstr>
      <vt:lpstr>Kesimpulan</vt:lpstr>
      <vt:lpstr>TERIMA KASIH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DIFFUSE AXONAL INJURY</dc:title>
  <dc:creator>zic</dc:creator>
  <cp:lastModifiedBy>ree</cp:lastModifiedBy>
  <cp:revision>17</cp:revision>
  <dcterms:created xsi:type="dcterms:W3CDTF">2006-08-16T00:00:00Z</dcterms:created>
  <dcterms:modified xsi:type="dcterms:W3CDTF">2020-06-08T17:19:14Z</dcterms:modified>
</cp:coreProperties>
</file>